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32"/>
  </p:notesMasterIdLst>
  <p:handoutMasterIdLst>
    <p:handoutMasterId r:id="rId33"/>
  </p:handoutMasterIdLst>
  <p:sldIdLst>
    <p:sldId id="531" r:id="rId2"/>
    <p:sldId id="289" r:id="rId3"/>
    <p:sldId id="292" r:id="rId4"/>
    <p:sldId id="543" r:id="rId5"/>
    <p:sldId id="545" r:id="rId6"/>
    <p:sldId id="298" r:id="rId7"/>
    <p:sldId id="546" r:id="rId8"/>
    <p:sldId id="532" r:id="rId9"/>
    <p:sldId id="302" r:id="rId10"/>
    <p:sldId id="305" r:id="rId11"/>
    <p:sldId id="303" r:id="rId12"/>
    <p:sldId id="555" r:id="rId13"/>
    <p:sldId id="556" r:id="rId14"/>
    <p:sldId id="559" r:id="rId15"/>
    <p:sldId id="560" r:id="rId16"/>
    <p:sldId id="561" r:id="rId17"/>
    <p:sldId id="558" r:id="rId18"/>
    <p:sldId id="557" r:id="rId19"/>
    <p:sldId id="563" r:id="rId20"/>
    <p:sldId id="562" r:id="rId21"/>
    <p:sldId id="569" r:id="rId22"/>
    <p:sldId id="567" r:id="rId23"/>
    <p:sldId id="564" r:id="rId24"/>
    <p:sldId id="565" r:id="rId25"/>
    <p:sldId id="566" r:id="rId26"/>
    <p:sldId id="570" r:id="rId27"/>
    <p:sldId id="572" r:id="rId28"/>
    <p:sldId id="306" r:id="rId29"/>
    <p:sldId id="307" r:id="rId30"/>
    <p:sldId id="301" r:id="rId31"/>
  </p:sldIdLst>
  <p:sldSz cx="12192000" cy="6858000"/>
  <p:notesSz cx="6858000" cy="9144000"/>
  <p:embeddedFontLst>
    <p:embeddedFont>
      <p:font typeface="Aharoni" panose="02010803020104030203" pitchFamily="2" charset="-79"/>
      <p:bold r:id="rId34"/>
    </p:embeddedFont>
    <p:embeddedFont>
      <p:font typeface="Consolas" panose="020B0609020204030204" pitchFamily="49" charset="0"/>
      <p:regular r:id="rId35"/>
      <p:bold r:id="rId36"/>
      <p:italic r:id="rId37"/>
      <p:boldItalic r:id="rId38"/>
    </p:embeddedFont>
    <p:embeddedFont>
      <p:font typeface="Montserrat" panose="00000500000000000000" pitchFamily="2" charset="0"/>
      <p:regular r:id="rId39"/>
      <p:bold r:id="rId40"/>
      <p:italic r:id="rId41"/>
      <p:boldItalic r:id="rId42"/>
    </p:embeddedFont>
    <p:embeddedFont>
      <p:font typeface="Montserrat Medium" panose="00000600000000000000" pitchFamily="2" charset="0"/>
      <p:regular r:id="rId43"/>
      <p:italic r:id="rId44"/>
    </p:embeddedFont>
    <p:embeddedFont>
      <p:font typeface="Open Sans" panose="020B0606030504020204" pitchFamily="34" charset="0"/>
      <p:regular r:id="rId45"/>
      <p:bold r:id="rId46"/>
    </p:embeddedFont>
    <p:embeddedFont>
      <p:font typeface="Plus Jakarta Sans" panose="020B0604020202020204" charset="0"/>
      <p:regular r:id="rId47"/>
      <p:bold r:id="rId48"/>
      <p:italic r:id="rId49"/>
      <p:boldItalic r:id="rId50"/>
    </p:embeddedFont>
    <p:embeddedFont>
      <p:font typeface="Poppins SemiBold" panose="00000700000000000000" pitchFamily="2" charset="0"/>
      <p:regular r:id="rId51"/>
    </p:embeddedFont>
    <p:embeddedFont>
      <p:font typeface="Verdana" panose="020B0604030504040204" pitchFamily="34" charset="0"/>
      <p:regular r:id="rId52"/>
      <p:bold r:id="rId53"/>
      <p:italic r:id="rId54"/>
      <p:boldItalic r:id="rId55"/>
    </p:embeddedFont>
  </p:embeddedFontLst>
  <p:custDataLst>
    <p:tags r:id="rId56"/>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od_eceblr gitam"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0"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notesViewPr>
    <p:cSldViewPr snapToGrid="0">
      <p:cViewPr varScale="1">
        <p:scale>
          <a:sx n="66" d="100"/>
          <a:sy n="66" d="100"/>
        </p:scale>
        <p:origin x="3330"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font" Target="fonts/font2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font" Target="fonts/font19.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014F2F-8EAD-49A7-A8EF-9A8E9DCC375B}" type="datetimeFigureOut">
              <a:rPr lang="en-IN" smtClean="0"/>
              <a:t>18-03-2025</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8454583-99CA-4BB1-8621-21CE87B92BEE}" type="slidenum">
              <a:rPr lang="en-IN" smtClean="0"/>
              <a:t>‹#›</a:t>
            </a:fld>
            <a:endParaRPr lang="en-I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lus Jakarta Sans"/>
                <a:ea typeface="Plus Jakarta Sans"/>
                <a:cs typeface="Plus Jakarta Sans"/>
                <a:sym typeface="Plus Jakarta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lus Jakarta Sans"/>
                <a:ea typeface="Plus Jakarta Sans"/>
                <a:cs typeface="Plus Jakarta Sans"/>
                <a:sym typeface="Plus Jakarta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lus Jakarta Sans"/>
                <a:ea typeface="Plus Jakarta Sans"/>
                <a:cs typeface="Plus Jakarta Sans"/>
                <a:sym typeface="Plus Jakarta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lus Jakarta Sans"/>
                <a:ea typeface="Plus Jakarta Sans"/>
                <a:cs typeface="Plus Jakarta Sans"/>
                <a:sym typeface="Plus Jakarta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lus Jakarta Sans"/>
                <a:ea typeface="Plus Jakarta Sans"/>
                <a:cs typeface="Plus Jakarta Sans"/>
                <a:sym typeface="Plus Jakarta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chemeClr val="dk1"/>
                </a:solidFill>
                <a:latin typeface="Plus Jakarta Sans"/>
                <a:ea typeface="Plus Jakarta Sans"/>
                <a:cs typeface="Plus Jakarta Sans"/>
                <a:sym typeface="Plus Jakarta Sans"/>
              </a:rPr>
              <a:t>‹#›</a:t>
            </a:fld>
            <a:endParaRPr sz="1200" b="0" i="0" u="none" strike="noStrike" cap="none">
              <a:solidFill>
                <a:schemeClr val="dk1"/>
              </a:solidFill>
              <a:latin typeface="Plus Jakarta Sans"/>
              <a:ea typeface="Plus Jakarta Sans"/>
              <a:cs typeface="Plus Jakarta Sans"/>
              <a:sym typeface="Plus Jakarta Sans"/>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3"/>
          </p:nvPr>
        </p:nvSpPr>
        <p:spPr/>
      </p:sp>
      <p:sp>
        <p:nvSpPr>
          <p:cNvPr id="3" name="Text Placeholder 2"/>
          <p:cNvSpPr>
            <a:spLocks noGrp="1"/>
          </p:cNvSpPr>
          <p:nvPr>
            <p:ph type="body" idx="1"/>
          </p:nvPr>
        </p:nvSpPr>
        <p:spPr/>
        <p:txBody>
          <a:bodyPr/>
          <a:lstStyle/>
          <a:p>
            <a:endParaRPr lang="en-GB"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2fee63df26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1" name="Google Shape;741;g2fee63df26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23"/>
        <p:cNvGrpSpPr/>
        <p:nvPr/>
      </p:nvGrpSpPr>
      <p:grpSpPr>
        <a:xfrm>
          <a:off x="0" y="0"/>
          <a:ext cx="0" cy="0"/>
          <a:chOff x="0" y="0"/>
          <a:chExt cx="0" cy="0"/>
        </a:xfrm>
      </p:grpSpPr>
      <p:sp>
        <p:nvSpPr>
          <p:cNvPr id="24" name="Google Shape;24;p48"/>
          <p:cNvSpPr>
            <a:spLocks noGrp="1"/>
          </p:cNvSpPr>
          <p:nvPr>
            <p:ph type="pic" idx="2"/>
          </p:nvPr>
        </p:nvSpPr>
        <p:spPr>
          <a:xfrm>
            <a:off x="0" y="0"/>
            <a:ext cx="12192000" cy="6858000"/>
          </a:xfrm>
          <a:prstGeom prst="rect">
            <a:avLst/>
          </a:prstGeom>
          <a:solidFill>
            <a:srgbClr val="F2F2F2"/>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9_Title Slide">
  <p:cSld name="29_Title Slide">
    <p:spTree>
      <p:nvGrpSpPr>
        <p:cNvPr id="1" name="Shape 2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General Content">
  <p:cSld name="General Content">
    <p:spTree>
      <p:nvGrpSpPr>
        <p:cNvPr id="1" name="Shape 26"/>
        <p:cNvGrpSpPr/>
        <p:nvPr/>
      </p:nvGrpSpPr>
      <p:grpSpPr>
        <a:xfrm>
          <a:off x="0" y="0"/>
          <a:ext cx="0" cy="0"/>
          <a:chOff x="0" y="0"/>
          <a:chExt cx="0" cy="0"/>
        </a:xfrm>
      </p:grpSpPr>
      <p:sp>
        <p:nvSpPr>
          <p:cNvPr id="27" name="Google Shape;27;g2f68141a545_0_445"/>
          <p:cNvSpPr/>
          <p:nvPr/>
        </p:nvSpPr>
        <p:spPr>
          <a:xfrm>
            <a:off x="0" y="2689"/>
            <a:ext cx="688500" cy="6858000"/>
          </a:xfrm>
          <a:prstGeom prst="rect">
            <a:avLst/>
          </a:prstGeom>
          <a:solidFill>
            <a:srgbClr val="059A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8" name="Google Shape;28;g2f68141a545_0_445"/>
          <p:cNvSpPr txBox="1">
            <a:spLocks noGrp="1"/>
          </p:cNvSpPr>
          <p:nvPr>
            <p:ph type="title"/>
          </p:nvPr>
        </p:nvSpPr>
        <p:spPr>
          <a:xfrm>
            <a:off x="850492" y="245369"/>
            <a:ext cx="7572600" cy="5310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037692"/>
              </a:buClr>
              <a:buSzPts val="2400"/>
              <a:buFont typeface="Poppins SemiBold" panose="00000500000000000000"/>
              <a:buNone/>
              <a:defRPr sz="2400" b="0" i="0" u="none" strike="noStrike" cap="none">
                <a:solidFill>
                  <a:srgbClr val="037692"/>
                </a:solidFill>
                <a:latin typeface="Poppins SemiBold" panose="00000500000000000000"/>
                <a:ea typeface="Poppins SemiBold" panose="00000500000000000000"/>
                <a:cs typeface="Poppins SemiBold" panose="00000500000000000000"/>
                <a:sym typeface="Poppins SemiBold" panose="00000500000000000000"/>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pic>
        <p:nvPicPr>
          <p:cNvPr id="29" name="Google Shape;29;g2f68141a545_0_445"/>
          <p:cNvPicPr preferRelativeResize="0"/>
          <p:nvPr/>
        </p:nvPicPr>
        <p:blipFill rotWithShape="1">
          <a:blip r:embed="rId2"/>
          <a:srcRect/>
          <a:stretch>
            <a:fillRect/>
          </a:stretch>
        </p:blipFill>
        <p:spPr>
          <a:xfrm flipH="1">
            <a:off x="850490" y="902171"/>
            <a:ext cx="790813" cy="48294"/>
          </a:xfrm>
          <a:prstGeom prst="rect">
            <a:avLst/>
          </a:prstGeom>
          <a:noFill/>
          <a:ln>
            <a:noFill/>
          </a:ln>
        </p:spPr>
      </p:pic>
      <p:pic>
        <p:nvPicPr>
          <p:cNvPr id="30" name="Google Shape;30;g2f68141a545_0_445"/>
          <p:cNvPicPr preferRelativeResize="0"/>
          <p:nvPr/>
        </p:nvPicPr>
        <p:blipFill rotWithShape="1">
          <a:blip r:embed="rId3"/>
          <a:srcRect/>
          <a:stretch>
            <a:fillRect/>
          </a:stretch>
        </p:blipFill>
        <p:spPr>
          <a:xfrm>
            <a:off x="1010470" y="5707756"/>
            <a:ext cx="805981" cy="9048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5_Title Slide">
  <p:cSld name="25_Title Slide">
    <p:spTree>
      <p:nvGrpSpPr>
        <p:cNvPr id="1" name="Shape 3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sp>
        <p:nvSpPr>
          <p:cNvPr id="33" name="Google Shape;33;g27884b107a2_2_166"/>
          <p:cNvSpPr txBox="1">
            <a:spLocks noGrp="1"/>
          </p:cNvSpPr>
          <p:nvPr>
            <p:ph type="title"/>
          </p:nvPr>
        </p:nvSpPr>
        <p:spPr>
          <a:xfrm>
            <a:off x="415600" y="593367"/>
            <a:ext cx="11360700" cy="763500"/>
          </a:xfrm>
          <a:prstGeom prst="rect">
            <a:avLst/>
          </a:prstGeom>
          <a:noFill/>
          <a:ln>
            <a:noFill/>
          </a:ln>
        </p:spPr>
        <p:txBody>
          <a:bodyPr spcFirstLastPara="1" wrap="square" lIns="91425" tIns="91425" rIns="91425" bIns="91425" anchor="t" anchorCtr="0">
            <a:normAutofit/>
          </a:bodyPr>
          <a:lstStyle>
            <a:lvl1pPr marR="0" lvl="0" algn="l" rtl="0">
              <a:lnSpc>
                <a:spcPct val="90000"/>
              </a:lnSpc>
              <a:spcBef>
                <a:spcPts val="0"/>
              </a:spcBef>
              <a:spcAft>
                <a:spcPts val="0"/>
              </a:spcAft>
              <a:buClr>
                <a:schemeClr val="dk1"/>
              </a:buClr>
              <a:buSzPts val="2800"/>
              <a:buFont typeface="Arial" panose="020B0604020202020204"/>
              <a:buNone/>
              <a:def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1pPr>
            <a:lvl2pPr marR="0" lvl="1"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 name="Google Shape;34;g27884b107a2_2_166"/>
          <p:cNvSpPr txBox="1">
            <a:spLocks noGrp="1"/>
          </p:cNvSpPr>
          <p:nvPr>
            <p:ph type="body" idx="1"/>
          </p:nvPr>
        </p:nvSpPr>
        <p:spPr>
          <a:xfrm>
            <a:off x="415600" y="1536633"/>
            <a:ext cx="11360700" cy="45552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20000"/>
              </a:lnSpc>
              <a:spcBef>
                <a:spcPts val="0"/>
              </a:spcBef>
              <a:spcAft>
                <a:spcPts val="0"/>
              </a:spcAft>
              <a:buClr>
                <a:schemeClr val="dk1"/>
              </a:buClr>
              <a:buSzPts val="1800"/>
              <a:buFont typeface="Arial" panose="020B0604020202020204"/>
              <a:buChar char="●"/>
              <a:def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1pPr>
            <a:lvl2pPr marL="914400" marR="0" lvl="1" indent="-317500" algn="l" rtl="0">
              <a:lnSpc>
                <a:spcPct val="120000"/>
              </a:lnSpc>
              <a:spcBef>
                <a:spcPts val="0"/>
              </a:spcBef>
              <a:spcAft>
                <a:spcPts val="0"/>
              </a:spcAft>
              <a:buClr>
                <a:schemeClr val="dk1"/>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20000"/>
              </a:lnSpc>
              <a:spcBef>
                <a:spcPts val="0"/>
              </a:spcBef>
              <a:spcAft>
                <a:spcPts val="0"/>
              </a:spcAft>
              <a:buClr>
                <a:schemeClr val="dk1"/>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20000"/>
              </a:lnSpc>
              <a:spcBef>
                <a:spcPts val="0"/>
              </a:spcBef>
              <a:spcAft>
                <a:spcPts val="0"/>
              </a:spcAft>
              <a:buClr>
                <a:schemeClr val="dk1"/>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20000"/>
              </a:lnSpc>
              <a:spcBef>
                <a:spcPts val="0"/>
              </a:spcBef>
              <a:spcAft>
                <a:spcPts val="0"/>
              </a:spcAft>
              <a:buClr>
                <a:schemeClr val="dk1"/>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90000"/>
              </a:lnSpc>
              <a:spcBef>
                <a:spcPts val="0"/>
              </a:spcBef>
              <a:spcAft>
                <a:spcPts val="0"/>
              </a:spcAft>
              <a:buClr>
                <a:schemeClr val="dk1"/>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90000"/>
              </a:lnSpc>
              <a:spcBef>
                <a:spcPts val="0"/>
              </a:spcBef>
              <a:spcAft>
                <a:spcPts val="0"/>
              </a:spcAft>
              <a:buClr>
                <a:schemeClr val="dk1"/>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90000"/>
              </a:lnSpc>
              <a:spcBef>
                <a:spcPts val="0"/>
              </a:spcBef>
              <a:spcAft>
                <a:spcPts val="0"/>
              </a:spcAft>
              <a:buClr>
                <a:schemeClr val="dk1"/>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90000"/>
              </a:lnSpc>
              <a:spcBef>
                <a:spcPts val="0"/>
              </a:spcBef>
              <a:spcAft>
                <a:spcPts val="0"/>
              </a:spcAft>
              <a:buClr>
                <a:schemeClr val="dk1"/>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5" name="Google Shape;35;g27884b107a2_2_166"/>
          <p:cNvSpPr txBox="1">
            <a:spLocks noGrp="1"/>
          </p:cNvSpPr>
          <p:nvPr>
            <p:ph type="sldNum" idx="12"/>
          </p:nvPr>
        </p:nvSpPr>
        <p:spPr>
          <a:xfrm>
            <a:off x="11296611" y="6217623"/>
            <a:ext cx="731700" cy="5247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chemeClr val="dk1"/>
              </a:buClr>
              <a:buSzPts val="900"/>
              <a:buFont typeface="Arial" panose="020B0604020202020204"/>
              <a:buNone/>
              <a:defRPr sz="900" b="0" i="0" u="none" strike="noStrike" cap="none">
                <a:solidFill>
                  <a:schemeClr val="dk1"/>
                </a:solidFill>
                <a:latin typeface="Aharoni" panose="02010803020104030203"/>
                <a:ea typeface="Aharoni" panose="02010803020104030203"/>
                <a:cs typeface="Aharoni" panose="02010803020104030203"/>
                <a:sym typeface="Aharoni" panose="02010803020104030203"/>
              </a:defRPr>
            </a:lvl1pPr>
            <a:lvl2pPr marL="0" marR="0" lvl="1" indent="0" algn="r" rtl="0">
              <a:lnSpc>
                <a:spcPct val="100000"/>
              </a:lnSpc>
              <a:spcBef>
                <a:spcPts val="0"/>
              </a:spcBef>
              <a:spcAft>
                <a:spcPts val="0"/>
              </a:spcAft>
              <a:buClr>
                <a:schemeClr val="dk1"/>
              </a:buClr>
              <a:buSzPts val="900"/>
              <a:buFont typeface="Arial" panose="020B0604020202020204"/>
              <a:buNone/>
              <a:defRPr sz="900" b="0" i="0" u="none" strike="noStrike" cap="none">
                <a:solidFill>
                  <a:schemeClr val="dk1"/>
                </a:solidFill>
                <a:latin typeface="Aharoni" panose="02010803020104030203"/>
                <a:ea typeface="Aharoni" panose="02010803020104030203"/>
                <a:cs typeface="Aharoni" panose="02010803020104030203"/>
                <a:sym typeface="Aharoni" panose="02010803020104030203"/>
              </a:defRPr>
            </a:lvl2pPr>
            <a:lvl3pPr marL="0" marR="0" lvl="2" indent="0" algn="r" rtl="0">
              <a:lnSpc>
                <a:spcPct val="100000"/>
              </a:lnSpc>
              <a:spcBef>
                <a:spcPts val="0"/>
              </a:spcBef>
              <a:spcAft>
                <a:spcPts val="0"/>
              </a:spcAft>
              <a:buClr>
                <a:schemeClr val="dk1"/>
              </a:buClr>
              <a:buSzPts val="900"/>
              <a:buFont typeface="Arial" panose="020B0604020202020204"/>
              <a:buNone/>
              <a:defRPr sz="900" b="0" i="0" u="none" strike="noStrike" cap="none">
                <a:solidFill>
                  <a:schemeClr val="dk1"/>
                </a:solidFill>
                <a:latin typeface="Aharoni" panose="02010803020104030203"/>
                <a:ea typeface="Aharoni" panose="02010803020104030203"/>
                <a:cs typeface="Aharoni" panose="02010803020104030203"/>
                <a:sym typeface="Aharoni" panose="02010803020104030203"/>
              </a:defRPr>
            </a:lvl3pPr>
            <a:lvl4pPr marL="0" marR="0" lvl="3" indent="0" algn="r" rtl="0">
              <a:lnSpc>
                <a:spcPct val="100000"/>
              </a:lnSpc>
              <a:spcBef>
                <a:spcPts val="0"/>
              </a:spcBef>
              <a:spcAft>
                <a:spcPts val="0"/>
              </a:spcAft>
              <a:buClr>
                <a:schemeClr val="dk1"/>
              </a:buClr>
              <a:buSzPts val="900"/>
              <a:buFont typeface="Arial" panose="020B0604020202020204"/>
              <a:buNone/>
              <a:defRPr sz="900" b="0" i="0" u="none" strike="noStrike" cap="none">
                <a:solidFill>
                  <a:schemeClr val="dk1"/>
                </a:solidFill>
                <a:latin typeface="Aharoni" panose="02010803020104030203"/>
                <a:ea typeface="Aharoni" panose="02010803020104030203"/>
                <a:cs typeface="Aharoni" panose="02010803020104030203"/>
                <a:sym typeface="Aharoni" panose="02010803020104030203"/>
              </a:defRPr>
            </a:lvl4pPr>
            <a:lvl5pPr marL="0" marR="0" lvl="4" indent="0" algn="r" rtl="0">
              <a:lnSpc>
                <a:spcPct val="100000"/>
              </a:lnSpc>
              <a:spcBef>
                <a:spcPts val="0"/>
              </a:spcBef>
              <a:spcAft>
                <a:spcPts val="0"/>
              </a:spcAft>
              <a:buClr>
                <a:schemeClr val="dk1"/>
              </a:buClr>
              <a:buSzPts val="900"/>
              <a:buFont typeface="Arial" panose="020B0604020202020204"/>
              <a:buNone/>
              <a:defRPr sz="900" b="0" i="0" u="none" strike="noStrike" cap="none">
                <a:solidFill>
                  <a:schemeClr val="dk1"/>
                </a:solidFill>
                <a:latin typeface="Aharoni" panose="02010803020104030203"/>
                <a:ea typeface="Aharoni" panose="02010803020104030203"/>
                <a:cs typeface="Aharoni" panose="02010803020104030203"/>
                <a:sym typeface="Aharoni" panose="02010803020104030203"/>
              </a:defRPr>
            </a:lvl5pPr>
            <a:lvl6pPr marL="0" marR="0" lvl="5" indent="0" algn="r" rtl="0">
              <a:lnSpc>
                <a:spcPct val="100000"/>
              </a:lnSpc>
              <a:spcBef>
                <a:spcPts val="0"/>
              </a:spcBef>
              <a:spcAft>
                <a:spcPts val="0"/>
              </a:spcAft>
              <a:buClr>
                <a:schemeClr val="dk1"/>
              </a:buClr>
              <a:buSzPts val="900"/>
              <a:buFont typeface="Arial" panose="020B0604020202020204"/>
              <a:buNone/>
              <a:defRPr sz="900" b="0" i="0" u="none" strike="noStrike" cap="none">
                <a:solidFill>
                  <a:schemeClr val="dk1"/>
                </a:solidFill>
                <a:latin typeface="Aharoni" panose="02010803020104030203"/>
                <a:ea typeface="Aharoni" panose="02010803020104030203"/>
                <a:cs typeface="Aharoni" panose="02010803020104030203"/>
                <a:sym typeface="Aharoni" panose="02010803020104030203"/>
              </a:defRPr>
            </a:lvl6pPr>
            <a:lvl7pPr marL="0" marR="0" lvl="6" indent="0" algn="r" rtl="0">
              <a:lnSpc>
                <a:spcPct val="100000"/>
              </a:lnSpc>
              <a:spcBef>
                <a:spcPts val="0"/>
              </a:spcBef>
              <a:spcAft>
                <a:spcPts val="0"/>
              </a:spcAft>
              <a:buClr>
                <a:schemeClr val="dk1"/>
              </a:buClr>
              <a:buSzPts val="900"/>
              <a:buFont typeface="Arial" panose="020B0604020202020204"/>
              <a:buNone/>
              <a:defRPr sz="900" b="0" i="0" u="none" strike="noStrike" cap="none">
                <a:solidFill>
                  <a:schemeClr val="dk1"/>
                </a:solidFill>
                <a:latin typeface="Aharoni" panose="02010803020104030203"/>
                <a:ea typeface="Aharoni" panose="02010803020104030203"/>
                <a:cs typeface="Aharoni" panose="02010803020104030203"/>
                <a:sym typeface="Aharoni" panose="02010803020104030203"/>
              </a:defRPr>
            </a:lvl7pPr>
            <a:lvl8pPr marL="0" marR="0" lvl="7" indent="0" algn="r" rtl="0">
              <a:lnSpc>
                <a:spcPct val="100000"/>
              </a:lnSpc>
              <a:spcBef>
                <a:spcPts val="0"/>
              </a:spcBef>
              <a:spcAft>
                <a:spcPts val="0"/>
              </a:spcAft>
              <a:buClr>
                <a:schemeClr val="dk1"/>
              </a:buClr>
              <a:buSzPts val="900"/>
              <a:buFont typeface="Arial" panose="020B0604020202020204"/>
              <a:buNone/>
              <a:defRPr sz="900" b="0" i="0" u="none" strike="noStrike" cap="none">
                <a:solidFill>
                  <a:schemeClr val="dk1"/>
                </a:solidFill>
                <a:latin typeface="Aharoni" panose="02010803020104030203"/>
                <a:ea typeface="Aharoni" panose="02010803020104030203"/>
                <a:cs typeface="Aharoni" panose="02010803020104030203"/>
                <a:sym typeface="Aharoni" panose="02010803020104030203"/>
              </a:defRPr>
            </a:lvl8pPr>
            <a:lvl9pPr marL="0" marR="0" lvl="8" indent="0" algn="r" rtl="0">
              <a:lnSpc>
                <a:spcPct val="100000"/>
              </a:lnSpc>
              <a:spcBef>
                <a:spcPts val="0"/>
              </a:spcBef>
              <a:spcAft>
                <a:spcPts val="0"/>
              </a:spcAft>
              <a:buClr>
                <a:schemeClr val="dk1"/>
              </a:buClr>
              <a:buSzPts val="900"/>
              <a:buFont typeface="Arial" panose="020B0604020202020204"/>
              <a:buNone/>
              <a:defRPr sz="900" b="0" i="0" u="none" strike="noStrike" cap="none">
                <a:solidFill>
                  <a:schemeClr val="dk1"/>
                </a:solidFill>
                <a:latin typeface="Aharoni" panose="02010803020104030203"/>
                <a:ea typeface="Aharoni" panose="02010803020104030203"/>
                <a:cs typeface="Aharoni" panose="02010803020104030203"/>
                <a:sym typeface="Aharoni" panose="02010803020104030203"/>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6"/>
        <p:cNvGrpSpPr/>
        <p:nvPr/>
      </p:nvGrpSpPr>
      <p:grpSpPr>
        <a:xfrm>
          <a:off x="0" y="0"/>
          <a:ext cx="0" cy="0"/>
          <a:chOff x="0" y="0"/>
          <a:chExt cx="0" cy="0"/>
        </a:xfrm>
      </p:grpSpPr>
      <p:sp>
        <p:nvSpPr>
          <p:cNvPr id="37" name="Google Shape;37;g27884b107a2_0_178"/>
          <p:cNvSpPr>
            <a:spLocks noGrp="1"/>
          </p:cNvSpPr>
          <p:nvPr>
            <p:ph type="pic" idx="2"/>
          </p:nvPr>
        </p:nvSpPr>
        <p:spPr>
          <a:xfrm>
            <a:off x="1055687" y="1268413"/>
            <a:ext cx="4319700" cy="5040300"/>
          </a:xfrm>
          <a:prstGeom prst="rect">
            <a:avLst/>
          </a:prstGeom>
          <a:solidFill>
            <a:srgbClr val="F2F2F2"/>
          </a:soli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2_Title Slide">
  <p:cSld name="32_Title Slide">
    <p:spTree>
      <p:nvGrpSpPr>
        <p:cNvPr id="1" name="Shape 38"/>
        <p:cNvGrpSpPr/>
        <p:nvPr/>
      </p:nvGrpSpPr>
      <p:grpSpPr>
        <a:xfrm>
          <a:off x="0" y="0"/>
          <a:ext cx="0" cy="0"/>
          <a:chOff x="0" y="0"/>
          <a:chExt cx="0" cy="0"/>
        </a:xfrm>
      </p:grpSpPr>
      <p:sp>
        <p:nvSpPr>
          <p:cNvPr id="39" name="Google Shape;39;p85"/>
          <p:cNvSpPr/>
          <p:nvPr/>
        </p:nvSpPr>
        <p:spPr>
          <a:xfrm>
            <a:off x="6096000" y="3753134"/>
            <a:ext cx="6096000" cy="2555591"/>
          </a:xfrm>
          <a:prstGeom prst="rect">
            <a:avLst/>
          </a:prstGeom>
          <a:gradFill>
            <a:gsLst>
              <a:gs pos="0">
                <a:schemeClr val="accent2"/>
              </a:gs>
              <a:gs pos="96000">
                <a:srgbClr val="EA641A"/>
              </a:gs>
              <a:gs pos="100000">
                <a:srgbClr val="EA641A"/>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Plus Jakarta Sans"/>
              <a:ea typeface="Plus Jakarta Sans"/>
              <a:cs typeface="Plus Jakarta Sans"/>
              <a:sym typeface="Plus Jakarta Sans"/>
            </a:endParaRPr>
          </a:p>
        </p:txBody>
      </p:sp>
      <p:sp>
        <p:nvSpPr>
          <p:cNvPr id="40" name="Google Shape;40;p85"/>
          <p:cNvSpPr>
            <a:spLocks noGrp="1"/>
          </p:cNvSpPr>
          <p:nvPr>
            <p:ph type="pic" idx="2"/>
          </p:nvPr>
        </p:nvSpPr>
        <p:spPr>
          <a:xfrm>
            <a:off x="6816725" y="1268413"/>
            <a:ext cx="2381023" cy="2976935"/>
          </a:xfrm>
          <a:prstGeom prst="rect">
            <a:avLst/>
          </a:prstGeom>
          <a:solidFill>
            <a:srgbClr val="F2F2F2"/>
          </a:solidFill>
          <a:ln>
            <a:noFill/>
          </a:ln>
        </p:spPr>
      </p:sp>
      <p:sp>
        <p:nvSpPr>
          <p:cNvPr id="41" name="Google Shape;41;p85"/>
          <p:cNvSpPr>
            <a:spLocks noGrp="1"/>
          </p:cNvSpPr>
          <p:nvPr>
            <p:ph type="pic" idx="3"/>
          </p:nvPr>
        </p:nvSpPr>
        <p:spPr>
          <a:xfrm>
            <a:off x="9476015" y="1268413"/>
            <a:ext cx="2381023" cy="2976935"/>
          </a:xfrm>
          <a:prstGeom prst="rect">
            <a:avLst/>
          </a:prstGeom>
          <a:solidFill>
            <a:srgbClr val="F2F2F2"/>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2"/>
        <p:cNvGrpSpPr/>
        <p:nvPr/>
      </p:nvGrpSpPr>
      <p:grpSpPr>
        <a:xfrm>
          <a:off x="0" y="0"/>
          <a:ext cx="0" cy="0"/>
          <a:chOff x="0" y="0"/>
          <a:chExt cx="0" cy="0"/>
        </a:xfrm>
      </p:grpSpPr>
      <p:sp>
        <p:nvSpPr>
          <p:cNvPr id="43" name="Google Shape;43;g27884b107a2_0_115"/>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marR="0" lvl="0" algn="ctr" rtl="0">
              <a:lnSpc>
                <a:spcPct val="90000"/>
              </a:lnSpc>
              <a:spcBef>
                <a:spcPts val="0"/>
              </a:spcBef>
              <a:spcAft>
                <a:spcPts val="0"/>
              </a:spcAft>
              <a:buClr>
                <a:schemeClr val="dk1"/>
              </a:buClr>
              <a:buSzPts val="6000"/>
              <a:buFont typeface="Calibri" panose="020F0502020204030204"/>
              <a:buChar char="●"/>
              <a:defRPr sz="60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4" name="Google Shape;44;g27884b107a2_0_115"/>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dk1"/>
              </a:buClr>
              <a:buSzPts val="2400"/>
              <a:buFont typeface="Arial" panose="020B0604020202020204"/>
              <a:buNone/>
              <a:defRPr sz="2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1pPr>
            <a:lvl2pPr marR="0" lvl="1" algn="ctr" rtl="0">
              <a:lnSpc>
                <a:spcPct val="90000"/>
              </a:lnSpc>
              <a:spcBef>
                <a:spcPts val="500"/>
              </a:spcBef>
              <a:spcAft>
                <a:spcPts val="0"/>
              </a:spcAft>
              <a:buClr>
                <a:schemeClr val="dk1"/>
              </a:buClr>
              <a:buSzPts val="2000"/>
              <a:buFont typeface="Arial" panose="020B0604020202020204"/>
              <a:buNone/>
              <a:defRPr sz="20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ctr" rtl="0">
              <a:lnSpc>
                <a:spcPct val="90000"/>
              </a:lnSpc>
              <a:spcBef>
                <a:spcPts val="500"/>
              </a:spcBef>
              <a:spcAft>
                <a:spcPts val="0"/>
              </a:spcAft>
              <a:buClr>
                <a:schemeClr val="dk1"/>
              </a:buClr>
              <a:buSzPts val="18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ctr" rtl="0">
              <a:lnSpc>
                <a:spcPct val="90000"/>
              </a:lnSpc>
              <a:spcBef>
                <a:spcPts val="500"/>
              </a:spcBef>
              <a:spcAft>
                <a:spcPts val="0"/>
              </a:spcAft>
              <a:buClr>
                <a:schemeClr val="dk1"/>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ctr" rtl="0">
              <a:lnSpc>
                <a:spcPct val="90000"/>
              </a:lnSpc>
              <a:spcBef>
                <a:spcPts val="500"/>
              </a:spcBef>
              <a:spcAft>
                <a:spcPts val="0"/>
              </a:spcAft>
              <a:buClr>
                <a:schemeClr val="dk1"/>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ctr" rtl="0">
              <a:lnSpc>
                <a:spcPct val="90000"/>
              </a:lnSpc>
              <a:spcBef>
                <a:spcPts val="500"/>
              </a:spcBef>
              <a:spcAft>
                <a:spcPts val="0"/>
              </a:spcAft>
              <a:buClr>
                <a:schemeClr val="dk1"/>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ctr" rtl="0">
              <a:lnSpc>
                <a:spcPct val="90000"/>
              </a:lnSpc>
              <a:spcBef>
                <a:spcPts val="500"/>
              </a:spcBef>
              <a:spcAft>
                <a:spcPts val="0"/>
              </a:spcAft>
              <a:buClr>
                <a:schemeClr val="dk1"/>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ctr" rtl="0">
              <a:lnSpc>
                <a:spcPct val="90000"/>
              </a:lnSpc>
              <a:spcBef>
                <a:spcPts val="500"/>
              </a:spcBef>
              <a:spcAft>
                <a:spcPts val="0"/>
              </a:spcAft>
              <a:buClr>
                <a:schemeClr val="dk1"/>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ctr" rtl="0">
              <a:lnSpc>
                <a:spcPct val="90000"/>
              </a:lnSpc>
              <a:spcBef>
                <a:spcPts val="500"/>
              </a:spcBef>
              <a:spcAft>
                <a:spcPts val="0"/>
              </a:spcAft>
              <a:buClr>
                <a:schemeClr val="dk1"/>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5" name="Google Shape;45;g27884b107a2_0_11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 name="Google Shape;46;g27884b107a2_0_11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 name="Google Shape;47;g27884b107a2_0_11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1pPr>
            <a:lvl2pPr marL="0" marR="0" lvl="1" indent="0" algn="r"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2pPr>
            <a:lvl3pPr marL="0" marR="0" lvl="2" indent="0" algn="r"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3pPr>
            <a:lvl4pPr marL="0" marR="0" lvl="3" indent="0" algn="r"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4pPr>
            <a:lvl5pPr marL="0" marR="0" lvl="4" indent="0" algn="r"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5pPr>
            <a:lvl6pPr marL="0" marR="0" lvl="5" indent="0" algn="r"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6pPr>
            <a:lvl7pPr marL="0" marR="0" lvl="6" indent="0" algn="r"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7pPr>
            <a:lvl8pPr marL="0" marR="0" lvl="7" indent="0" algn="r"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8pPr>
            <a:lvl9pPr marL="0" marR="0" lvl="8" indent="0" algn="r"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
        <p:cNvGrpSpPr/>
        <p:nvPr/>
      </p:nvGrpSpPr>
      <p:grpSpPr>
        <a:xfrm>
          <a:off x="0" y="0"/>
          <a:ext cx="0" cy="0"/>
          <a:chOff x="0" y="0"/>
          <a:chExt cx="0" cy="0"/>
        </a:xfrm>
      </p:grpSpPr>
      <p:sp>
        <p:nvSpPr>
          <p:cNvPr id="19" name="Google Shape;19;p41"/>
          <p:cNvSpPr>
            <a:spLocks noGrp="1"/>
          </p:cNvSpPr>
          <p:nvPr>
            <p:ph type="pic" idx="2"/>
          </p:nvPr>
        </p:nvSpPr>
        <p:spPr>
          <a:xfrm>
            <a:off x="1" y="0"/>
            <a:ext cx="12192000" cy="6858000"/>
          </a:xfrm>
          <a:prstGeom prst="rect">
            <a:avLst/>
          </a:prstGeom>
          <a:noFill/>
          <a:ln>
            <a:noFill/>
          </a:ln>
        </p:spPr>
      </p:sp>
      <p:sp>
        <p:nvSpPr>
          <p:cNvPr id="2" name="Google Shape;14;p38"/>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E0C1"/>
        </a:solidFill>
        <a:effectLst/>
      </p:bgPr>
    </p:bg>
    <p:spTree>
      <p:nvGrpSpPr>
        <p:cNvPr id="1" name="Shape 9"/>
        <p:cNvGrpSpPr/>
        <p:nvPr/>
      </p:nvGrpSpPr>
      <p:grpSpPr>
        <a:xfrm>
          <a:off x="0" y="0"/>
          <a:ext cx="0" cy="0"/>
          <a:chOff x="0" y="0"/>
          <a:chExt cx="0" cy="0"/>
        </a:xfrm>
      </p:grpSpPr>
      <p:sp>
        <p:nvSpPr>
          <p:cNvPr id="10" name="Google Shape;10;p64"/>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panose="020B0606030504020204"/>
              <a:buNone/>
            </a:pPr>
            <a:r>
              <a:rPr lang="en-US" sz="1800" b="0" i="0" u="none" strike="noStrike" cap="none">
                <a:solidFill>
                  <a:srgbClr val="7F7F7F"/>
                </a:solidFill>
                <a:latin typeface="Open Sans" panose="020B0606030504020204"/>
                <a:ea typeface="Open Sans" panose="020B0606030504020204"/>
                <a:cs typeface="Open Sans" panose="020B0606030504020204"/>
                <a:sym typeface="Open Sans" panose="020B0606030504020204"/>
              </a:rPr>
              <a:t>Dept EECE, GST Bengaluru</a:t>
            </a:r>
            <a:endParaRPr sz="1800" b="0" i="0" u="none" strike="noStrike" cap="none">
              <a:solidFill>
                <a:srgbClr val="7F7F7F"/>
              </a:solidFill>
              <a:latin typeface="Open Sans" panose="020B0606030504020204"/>
              <a:ea typeface="Open Sans" panose="020B0606030504020204"/>
              <a:cs typeface="Open Sans" panose="020B0606030504020204"/>
              <a:sym typeface="Open Sans" panose="020B0606030504020204"/>
            </a:endParaRPr>
          </a:p>
        </p:txBody>
      </p:sp>
      <p:pic>
        <p:nvPicPr>
          <p:cNvPr id="11" name="Google Shape;11;p64"/>
          <p:cNvPicPr preferRelativeResize="0"/>
          <p:nvPr userDrawn="1"/>
        </p:nvPicPr>
        <p:blipFill rotWithShape="1">
          <a:blip r:embed="rId11"/>
          <a:srcRect/>
          <a:stretch>
            <a:fillRect/>
          </a:stretch>
        </p:blipFill>
        <p:spPr>
          <a:xfrm>
            <a:off x="10545066" y="6107763"/>
            <a:ext cx="1432859" cy="61408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2.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lucidchart.com/pages/examples/uml_diagram_tool"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294967295"/>
          </p:nvPr>
        </p:nvSpPr>
        <p:spPr>
          <a:xfrm>
            <a:off x="11460163" y="6218238"/>
            <a:ext cx="731837" cy="523875"/>
          </a:xfrm>
          <a:prstGeom prst="rect">
            <a:avLst/>
          </a:prstGeom>
        </p:spPr>
        <p:txBody>
          <a:bodyPr/>
          <a:lstStyle/>
          <a:p>
            <a:pPr marL="0" lvl="0" indent="0" algn="r" rtl="0">
              <a:spcBef>
                <a:spcPts val="0"/>
              </a:spcBef>
              <a:spcAft>
                <a:spcPts val="0"/>
              </a:spcAft>
              <a:buNone/>
            </a:pPr>
            <a:fld id="{00000000-1234-1234-1234-123412341234}" type="slidenum">
              <a:rPr lang="en-US" smtClean="0"/>
              <a:t>1</a:t>
            </a:fld>
            <a:endParaRPr lang="en-US"/>
          </a:p>
        </p:txBody>
      </p:sp>
      <p:pic>
        <p:nvPicPr>
          <p:cNvPr id="5" name="Google Shape;87;p1"/>
          <p:cNvPicPr preferRelativeResize="0"/>
          <p:nvPr/>
        </p:nvPicPr>
        <p:blipFill rotWithShape="1">
          <a:blip r:embed="rId2">
            <a:alphaModFix amt="20000"/>
          </a:blip>
          <a:srcRect l="1514" r="2310" b="19493"/>
          <a:stretch>
            <a:fillRect/>
          </a:stretch>
        </p:blipFill>
        <p:spPr>
          <a:xfrm>
            <a:off x="-1235" y="16035"/>
            <a:ext cx="12193235" cy="6734914"/>
          </a:xfrm>
          <a:prstGeom prst="rect">
            <a:avLst/>
          </a:prstGeom>
          <a:noFill/>
          <a:ln>
            <a:noFill/>
          </a:ln>
        </p:spPr>
      </p:pic>
      <p:sp>
        <p:nvSpPr>
          <p:cNvPr id="6" name="Google Shape;88;p1"/>
          <p:cNvSpPr txBox="1"/>
          <p:nvPr/>
        </p:nvSpPr>
        <p:spPr>
          <a:xfrm>
            <a:off x="2904067" y="3157752"/>
            <a:ext cx="6383867"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i="0" u="none" strike="noStrike" cap="none" dirty="0">
                <a:solidFill>
                  <a:srgbClr val="007069"/>
                </a:solidFill>
                <a:latin typeface="Open Sans" panose="020B0606030504020204"/>
                <a:ea typeface="Open Sans" panose="020B0606030504020204"/>
                <a:cs typeface="Open Sans" panose="020B0606030504020204"/>
                <a:sym typeface="Open Sans" panose="020B0606030504020204"/>
              </a:rPr>
              <a:t>GITAM (Deemed-to-be) University</a:t>
            </a:r>
            <a:endParaRPr lang="en-US" sz="2800" dirty="0"/>
          </a:p>
        </p:txBody>
      </p:sp>
      <p:sp>
        <p:nvSpPr>
          <p:cNvPr id="11" name="Google Shape;93;p1"/>
          <p:cNvSpPr/>
          <p:nvPr/>
        </p:nvSpPr>
        <p:spPr>
          <a:xfrm>
            <a:off x="3060700" y="6148918"/>
            <a:ext cx="609600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0" u="none" strike="noStrike" cap="none" dirty="0">
                <a:solidFill>
                  <a:srgbClr val="7F7F7F"/>
                </a:solidFill>
                <a:latin typeface="Montserrat Medium" panose="00000600000000000000"/>
                <a:ea typeface="Montserrat Medium" panose="00000600000000000000"/>
                <a:cs typeface="Montserrat Medium" panose="00000600000000000000"/>
                <a:sym typeface="Montserrat Medium" panose="00000600000000000000"/>
              </a:rPr>
              <a:t>www.gitam.edu</a:t>
            </a:r>
            <a:endParaRPr sz="1200" b="0" i="0" u="none" strike="noStrike" cap="none" dirty="0">
              <a:solidFill>
                <a:srgbClr val="7F7F7F"/>
              </a:solidFill>
              <a:latin typeface="Montserrat Medium" panose="00000600000000000000"/>
              <a:ea typeface="Montserrat Medium" panose="00000600000000000000"/>
              <a:cs typeface="Montserrat Medium" panose="00000600000000000000"/>
              <a:sym typeface="Montserrat Medium" panose="00000600000000000000"/>
            </a:endParaRPr>
          </a:p>
        </p:txBody>
      </p:sp>
      <p:grpSp>
        <p:nvGrpSpPr>
          <p:cNvPr id="12" name="Google Shape;94;p1"/>
          <p:cNvGrpSpPr/>
          <p:nvPr/>
        </p:nvGrpSpPr>
        <p:grpSpPr>
          <a:xfrm rot="2700000">
            <a:off x="5984712" y="5183993"/>
            <a:ext cx="231043" cy="225933"/>
            <a:chOff x="11087593" y="13905"/>
            <a:chExt cx="1085533" cy="1061509"/>
          </a:xfrm>
        </p:grpSpPr>
        <p:sp>
          <p:nvSpPr>
            <p:cNvPr id="13" name="Google Shape;95;p1"/>
            <p:cNvSpPr/>
            <p:nvPr/>
          </p:nvSpPr>
          <p:spPr>
            <a:xfrm>
              <a:off x="11087593" y="548342"/>
              <a:ext cx="537028" cy="527072"/>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 name="Google Shape;96;p1"/>
            <p:cNvSpPr/>
            <p:nvPr/>
          </p:nvSpPr>
          <p:spPr>
            <a:xfrm>
              <a:off x="11636098" y="13905"/>
              <a:ext cx="537028" cy="527079"/>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16" name="Google Shape;104;p1"/>
          <p:cNvSpPr/>
          <p:nvPr/>
        </p:nvSpPr>
        <p:spPr>
          <a:xfrm>
            <a:off x="2904067" y="4430594"/>
            <a:ext cx="60960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b="1" i="0" u="none" strike="noStrike" cap="none" dirty="0">
                <a:solidFill>
                  <a:schemeClr val="dk1"/>
                </a:solidFill>
                <a:latin typeface="Montserrat Medium" panose="00000600000000000000"/>
                <a:ea typeface="Montserrat Medium" panose="00000600000000000000"/>
                <a:cs typeface="Montserrat Medium" panose="00000600000000000000"/>
                <a:sym typeface="Montserrat Medium" panose="00000600000000000000"/>
              </a:rPr>
              <a:t>Department of Electrical Electronics and Communication Engineering</a:t>
            </a:r>
            <a:endParaRPr sz="1800" b="1"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7" name="Google Shape;105;p1"/>
          <p:cNvSpPr/>
          <p:nvPr/>
        </p:nvSpPr>
        <p:spPr>
          <a:xfrm>
            <a:off x="9156700" y="5791918"/>
            <a:ext cx="292694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9" name="Google Shape;111;p1"/>
          <p:cNvSpPr/>
          <p:nvPr/>
        </p:nvSpPr>
        <p:spPr>
          <a:xfrm>
            <a:off x="133985" y="3891280"/>
            <a:ext cx="3263265" cy="2857500"/>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Clr>
                <a:srgbClr val="000000"/>
              </a:buClr>
              <a:buSzPts val="1400"/>
              <a:buFont typeface="Arial" panose="020B0604020202020204"/>
              <a:buNone/>
            </a:pPr>
            <a:r>
              <a:rPr lang="en-US" sz="1400" b="1" i="0" u="none" strike="noStrike" cap="none" dirty="0">
                <a:solidFill>
                  <a:schemeClr val="dk1"/>
                </a:solidFill>
                <a:latin typeface="Montserrat Medium" panose="00000600000000000000"/>
                <a:ea typeface="Montserrat Medium" panose="00000600000000000000"/>
                <a:cs typeface="Montserrat Medium" panose="00000600000000000000"/>
                <a:sym typeface="Montserrat Medium" panose="00000600000000000000"/>
              </a:rPr>
              <a:t>Project Team: </a:t>
            </a:r>
          </a:p>
          <a:p>
            <a:pPr marL="0" marR="0" lvl="0" indent="0" rtl="0">
              <a:lnSpc>
                <a:spcPct val="100000"/>
              </a:lnSpc>
              <a:spcBef>
                <a:spcPts val="0"/>
              </a:spcBef>
              <a:spcAft>
                <a:spcPts val="0"/>
              </a:spcAft>
              <a:buClr>
                <a:srgbClr val="000000"/>
              </a:buClr>
              <a:buSzPts val="1400"/>
              <a:buFont typeface="Arial" panose="020B0604020202020204"/>
              <a:buNone/>
            </a:pPr>
            <a:endParaRPr lang="en-US" sz="1400" b="1" i="0" u="none" strike="noStrike" cap="none" dirty="0">
              <a:solidFill>
                <a:schemeClr val="dk1"/>
              </a:solidFill>
              <a:latin typeface="Montserrat Medium" panose="00000600000000000000"/>
              <a:ea typeface="Montserrat Medium" panose="00000600000000000000"/>
              <a:cs typeface="Montserrat Medium" panose="00000600000000000000"/>
              <a:sym typeface="Montserrat Medium" panose="00000600000000000000"/>
            </a:endParaRP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IN" altLang="en-US" sz="1400" b="1" i="0" u="none" strike="noStrike" cap="none" dirty="0">
                <a:solidFill>
                  <a:schemeClr val="dk1"/>
                </a:solidFill>
                <a:latin typeface="Montserrat Medium" panose="00000600000000000000"/>
                <a:ea typeface="Arial" panose="020B0604020202020204"/>
                <a:cs typeface="Arial" panose="020B0604020202020204"/>
                <a:sym typeface="Montserrat Medium" panose="00000600000000000000"/>
              </a:rPr>
              <a:t>Netla Shanmuka Harshavardhan Reddy BU21EECE0100186</a:t>
            </a:r>
            <a:endParaRPr lang="en-US" sz="1400" b="1" i="0" u="none" strike="noStrike" cap="none" dirty="0">
              <a:solidFill>
                <a:schemeClr val="dk1"/>
              </a:solidFill>
              <a:latin typeface="Montserrat Medium" panose="00000600000000000000"/>
              <a:ea typeface="Arial" panose="020B0604020202020204"/>
              <a:cs typeface="Arial" panose="020B0604020202020204"/>
              <a:sym typeface="Montserrat Medium" panose="00000600000000000000"/>
            </a:endParaRPr>
          </a:p>
          <a:p>
            <a:pPr marL="285750" indent="-285750" algn="l">
              <a:buSzPts val="1400"/>
              <a:buFont typeface="Arial" panose="020B0604020202020204" pitchFamily="34" charset="0"/>
              <a:buChar char="•"/>
            </a:pPr>
            <a:r>
              <a:rPr lang="en-IN" altLang="en-US" sz="1400" b="1" i="0" u="none" strike="noStrike" cap="none" dirty="0">
                <a:solidFill>
                  <a:schemeClr val="dk1"/>
                </a:solidFill>
                <a:latin typeface="Montserrat Medium" panose="00000600000000000000"/>
                <a:ea typeface="Arial" panose="020B0604020202020204"/>
                <a:cs typeface="Arial" panose="020B0604020202020204"/>
                <a:sym typeface="Montserrat Medium" panose="00000600000000000000"/>
              </a:rPr>
              <a:t>Battula Thanuja BU21EECE0100295</a:t>
            </a:r>
            <a:endParaRPr lang="en-US" sz="1400" b="1"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285750" indent="-285750" algn="l">
              <a:buSzPts val="1400"/>
              <a:buFont typeface="Arial" panose="020B0604020202020204" pitchFamily="34" charset="0"/>
              <a:buChar char="•"/>
            </a:pPr>
            <a:r>
              <a:rPr lang="en-IN" altLang="en-US" sz="1400" b="1" i="0" u="none" strike="noStrike" cap="none" dirty="0">
                <a:solidFill>
                  <a:schemeClr val="dk1"/>
                </a:solidFill>
                <a:latin typeface="Montserrat Medium" panose="00000600000000000000"/>
                <a:ea typeface="Arial" panose="020B0604020202020204"/>
                <a:cs typeface="Arial" panose="020B0604020202020204"/>
                <a:sym typeface="Montserrat Medium" panose="00000600000000000000"/>
              </a:rPr>
              <a:t>Siddavatam Mohammad Khwaja Moinuddin BU21EECE01381</a:t>
            </a:r>
            <a:endParaRPr lang="en-US" b="1" dirty="0">
              <a:solidFill>
                <a:schemeClr val="dk1"/>
              </a:solidFill>
              <a:latin typeface="Montserrat Medium" panose="00000600000000000000"/>
              <a:sym typeface="Montserrat Medium" panose="00000600000000000000"/>
            </a:endParaRP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endParaRPr sz="1400" b="1"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20" name="Google Shape;111;p1"/>
          <p:cNvSpPr/>
          <p:nvPr/>
        </p:nvSpPr>
        <p:spPr>
          <a:xfrm>
            <a:off x="9322056" y="5040405"/>
            <a:ext cx="2926946" cy="9518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dirty="0">
                <a:solidFill>
                  <a:schemeClr val="dk1"/>
                </a:solidFill>
                <a:latin typeface="Montserrat Medium" panose="00000600000000000000"/>
                <a:ea typeface="Montserrat Medium" panose="00000600000000000000"/>
                <a:cs typeface="Montserrat Medium" panose="00000600000000000000"/>
                <a:sym typeface="Montserrat Medium" panose="00000600000000000000"/>
              </a:rPr>
              <a:t>Project Mentor: </a:t>
            </a: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IN" altLang="en-US" sz="1400" b="1" i="0" u="none" strike="noStrike" cap="none" dirty="0">
                <a:solidFill>
                  <a:schemeClr val="dk1"/>
                </a:solidFill>
                <a:latin typeface="Montserrat Medium" panose="00000600000000000000"/>
                <a:ea typeface="Arial" panose="020B0604020202020204"/>
                <a:cs typeface="Arial" panose="020B0604020202020204"/>
                <a:sym typeface="Montserrat Medium" panose="00000600000000000000"/>
              </a:rPr>
              <a:t>Dr. Jeevan K M</a:t>
            </a:r>
            <a:r>
              <a:rPr lang="en-US" sz="1400" b="1" i="0" u="none" strike="noStrike" cap="none" dirty="0">
                <a:solidFill>
                  <a:schemeClr val="dk1"/>
                </a:solidFill>
                <a:latin typeface="Montserrat Medium" panose="00000600000000000000"/>
                <a:ea typeface="Arial" panose="020B0604020202020204"/>
                <a:cs typeface="Arial" panose="020B0604020202020204"/>
                <a:sym typeface="Montserrat Medium" panose="00000600000000000000"/>
              </a:rPr>
              <a:t> </a:t>
            </a:r>
          </a:p>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dirty="0">
                <a:solidFill>
                  <a:schemeClr val="dk1"/>
                </a:solidFill>
                <a:latin typeface="Montserrat Medium" panose="00000600000000000000"/>
                <a:ea typeface="Montserrat Medium" panose="00000600000000000000"/>
                <a:cs typeface="Montserrat Medium" panose="00000600000000000000"/>
                <a:sym typeface="Montserrat Medium" panose="00000600000000000000"/>
              </a:rPr>
              <a:t>Project In-charge: </a:t>
            </a: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IN" altLang="en-US" sz="1400" b="1" i="0" u="none" strike="noStrike" cap="none" dirty="0">
                <a:solidFill>
                  <a:schemeClr val="dk1"/>
                </a:solidFill>
                <a:latin typeface="Montserrat Medium" panose="00000600000000000000"/>
                <a:ea typeface="Arial" panose="020B0604020202020204"/>
                <a:cs typeface="Arial" panose="020B0604020202020204"/>
                <a:sym typeface="Montserrat Medium" panose="00000600000000000000"/>
              </a:rPr>
              <a:t>Mr. Nithin Eswarappa</a:t>
            </a:r>
            <a:r>
              <a:rPr lang="en-US" sz="1400" b="1" i="0" u="none" strike="noStrike" cap="none" dirty="0">
                <a:solidFill>
                  <a:schemeClr val="dk1"/>
                </a:solidFill>
                <a:latin typeface="Montserrat Medium" panose="00000600000000000000"/>
                <a:ea typeface="Arial" panose="020B0604020202020204"/>
                <a:cs typeface="Arial" panose="020B0604020202020204"/>
                <a:sym typeface="Montserrat Medium" panose="00000600000000000000"/>
              </a:rPr>
              <a:t> </a:t>
            </a:r>
            <a:endParaRPr lang="en-US" sz="1400" b="1"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21" name="Google Shape;67;p1"/>
          <p:cNvPicPr preferRelativeResize="0"/>
          <p:nvPr/>
        </p:nvPicPr>
        <p:blipFill rotWithShape="1">
          <a:blip r:embed="rId3"/>
          <a:srcRect/>
          <a:stretch>
            <a:fillRect/>
          </a:stretch>
        </p:blipFill>
        <p:spPr>
          <a:xfrm>
            <a:off x="4601352" y="1778687"/>
            <a:ext cx="2674631" cy="1245671"/>
          </a:xfrm>
          <a:prstGeom prst="rect">
            <a:avLst/>
          </a:prstGeom>
          <a:noFill/>
          <a:ln>
            <a:noFill/>
          </a:ln>
        </p:spPr>
      </p:pic>
      <p:sp>
        <p:nvSpPr>
          <p:cNvPr id="22" name="Google Shape;88;p1"/>
          <p:cNvSpPr txBox="1"/>
          <p:nvPr/>
        </p:nvSpPr>
        <p:spPr>
          <a:xfrm>
            <a:off x="976630" y="120015"/>
            <a:ext cx="10807700" cy="103314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b="1" i="0" u="none" strike="noStrike" cap="none" dirty="0">
                <a:solidFill>
                  <a:srgbClr val="007069"/>
                </a:solidFill>
                <a:latin typeface="Open Sans" panose="020B0606030504020204"/>
                <a:ea typeface="Open Sans" panose="020B0606030504020204"/>
                <a:cs typeface="Open Sans" panose="020B0606030504020204"/>
                <a:sym typeface="Open Sans" panose="020B0606030504020204"/>
              </a:rPr>
              <a:t> </a:t>
            </a:r>
            <a:r>
              <a:rPr lang="en-US" sz="2800" b="1" dirty="0">
                <a:latin typeface="Times New Roman" panose="02020603050405020304" pitchFamily="18" charset="0"/>
                <a:cs typeface="Times New Roman" panose="02020603050405020304" pitchFamily="18" charset="0"/>
                <a:sym typeface="+mn-ea"/>
              </a:rPr>
              <a:t>Modification on Conventional Visible and Infrared Image fusion methods  for Real time Applications</a:t>
            </a:r>
            <a:endParaRPr lang="en-US" sz="2800" b="1" dirty="0">
              <a:latin typeface="Times New Roman" panose="02020603050405020304" pitchFamily="18" charset="0"/>
              <a:cs typeface="Times New Roman" panose="02020603050405020304" pitchFamily="18" charset="0"/>
            </a:endParaRPr>
          </a:p>
          <a:p>
            <a:pPr marL="0" marR="0" lvl="0" indent="0" algn="ctr" rtl="0">
              <a:spcBef>
                <a:spcPts val="0"/>
              </a:spcBef>
              <a:spcAft>
                <a:spcPts val="0"/>
              </a:spcAft>
              <a:buNone/>
            </a:pPr>
            <a:endParaRPr lang="en-US" sz="2800" dirty="0"/>
          </a:p>
        </p:txBody>
      </p:sp>
      <p:sp>
        <p:nvSpPr>
          <p:cNvPr id="23" name="Google Shape;88;p1"/>
          <p:cNvSpPr txBox="1"/>
          <p:nvPr/>
        </p:nvSpPr>
        <p:spPr>
          <a:xfrm>
            <a:off x="4106192" y="1072201"/>
            <a:ext cx="4005016"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i="0" u="none" strike="noStrike" cap="none" dirty="0">
                <a:solidFill>
                  <a:srgbClr val="007069"/>
                </a:solidFill>
                <a:latin typeface="Open Sans" panose="020B0606030504020204"/>
                <a:ea typeface="Open Sans" panose="020B0606030504020204"/>
                <a:cs typeface="Open Sans" panose="020B0606030504020204"/>
                <a:sym typeface="Open Sans" panose="020B0606030504020204"/>
              </a:rPr>
              <a:t>Mid-Review - 3</a:t>
            </a:r>
            <a:endParaRPr lang="en-US" sz="2000" dirty="0"/>
          </a:p>
        </p:txBody>
      </p:sp>
      <p:sp>
        <p:nvSpPr>
          <p:cNvPr id="25" name="Google Shape;120;p76"/>
          <p:cNvSpPr/>
          <p:nvPr/>
        </p:nvSpPr>
        <p:spPr>
          <a:xfrm>
            <a:off x="133754" y="3194604"/>
            <a:ext cx="2432050" cy="468792"/>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1800" b="1" i="0" u="none" strike="noStrike" cap="none" dirty="0">
                <a:solidFill>
                  <a:schemeClr val="lt1"/>
                </a:solidFill>
                <a:latin typeface="Verdana" panose="020B0604030504040204"/>
                <a:ea typeface="Verdana" panose="020B0604030504040204"/>
                <a:cs typeface="Verdana" panose="020B0604030504040204"/>
                <a:sym typeface="Verdana" panose="020B0604030504040204"/>
              </a:rPr>
              <a:t>AY 2021-25 </a:t>
            </a:r>
            <a:endParaRPr sz="900" b="1"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6" name="Google Shape;120;p76"/>
          <p:cNvSpPr/>
          <p:nvPr/>
        </p:nvSpPr>
        <p:spPr>
          <a:xfrm>
            <a:off x="9156701" y="2965412"/>
            <a:ext cx="2901546" cy="818907"/>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1800" b="1" i="0" u="none" strike="noStrike" cap="none" dirty="0">
                <a:solidFill>
                  <a:schemeClr val="lt1"/>
                </a:solidFill>
                <a:latin typeface="Verdana" panose="020B0604030504040204"/>
                <a:ea typeface="Verdana" panose="020B0604030504040204"/>
                <a:cs typeface="Verdana" panose="020B0604030504040204"/>
                <a:sym typeface="Verdana" panose="020B0604030504040204"/>
              </a:rPr>
              <a:t>Major Project</a:t>
            </a:r>
          </a:p>
          <a:p>
            <a:pPr marL="0" marR="0" lvl="0" indent="0" algn="ctr" rtl="0">
              <a:lnSpc>
                <a:spcPct val="100000"/>
              </a:lnSpc>
              <a:spcBef>
                <a:spcPts val="0"/>
              </a:spcBef>
              <a:spcAft>
                <a:spcPts val="0"/>
              </a:spcAft>
              <a:buClr>
                <a:srgbClr val="000000"/>
              </a:buClr>
              <a:buSzPts val="3600"/>
              <a:buFont typeface="Arial" panose="020B0604020202020204"/>
              <a:buNone/>
            </a:pPr>
            <a:r>
              <a:rPr lang="en-US" sz="1800" b="1" i="0" u="none" strike="noStrike" cap="none" dirty="0">
                <a:solidFill>
                  <a:schemeClr val="lt1"/>
                </a:solidFill>
                <a:latin typeface="Verdana" panose="020B0604030504040204"/>
                <a:ea typeface="Verdana" panose="020B0604030504040204"/>
                <a:cs typeface="Verdana" panose="020B0604030504040204"/>
                <a:sym typeface="Verdana" panose="020B0604030504040204"/>
              </a:rPr>
              <a:t>Project ID: </a:t>
            </a:r>
            <a:r>
              <a:rPr lang="en-IN" altLang="en-US" sz="1800" b="1" i="0" u="none" strike="noStrike" cap="none" dirty="0">
                <a:solidFill>
                  <a:schemeClr val="lt1"/>
                </a:solidFill>
                <a:latin typeface="Verdana" panose="020B0604030504040204"/>
                <a:ea typeface="Verdana" panose="020B0604030504040204"/>
                <a:cs typeface="Verdana" panose="020B0604030504040204"/>
                <a:sym typeface="Verdana" panose="020B0604030504040204"/>
              </a:rPr>
              <a:t>A5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dirty="0"/>
          </a:p>
        </p:txBody>
      </p:sp>
      <p:sp>
        <p:nvSpPr>
          <p:cNvPr id="4" name="Google Shape;125;p3"/>
          <p:cNvSpPr txBox="1"/>
          <p:nvPr/>
        </p:nvSpPr>
        <p:spPr>
          <a:xfrm>
            <a:off x="1000125" y="699770"/>
            <a:ext cx="10515600" cy="80073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 Results </a:t>
            </a:r>
            <a:endParaRPr lang="en-US"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Placeholder 1" descr="upload_post_object_v2_673480586"/>
          <p:cNvPicPr>
            <a:picLocks noGrp="1" noChangeAspect="1"/>
          </p:cNvPicPr>
          <p:nvPr>
            <p:ph type="pic" idx="2"/>
          </p:nvPr>
        </p:nvPicPr>
        <p:blipFill>
          <a:blip r:embed="rId3"/>
          <a:stretch>
            <a:fillRect/>
          </a:stretch>
        </p:blipFill>
        <p:spPr>
          <a:xfrm>
            <a:off x="247015" y="1894840"/>
            <a:ext cx="11696700" cy="30670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dirty="0"/>
          </a:p>
        </p:txBody>
      </p:sp>
      <p:sp>
        <p:nvSpPr>
          <p:cNvPr id="4"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Implementation and Results – Iteration 2 </a:t>
            </a:r>
            <a:endParaRPr lang="en-US"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 name="Text Placeholder 2"/>
          <p:cNvSpPr>
            <a:spLocks noGrp="1"/>
          </p:cNvSpPr>
          <p:nvPr/>
        </p:nvSpPr>
        <p:spPr>
          <a:xfrm>
            <a:off x="567055" y="941705"/>
            <a:ext cx="10012680" cy="5664835"/>
          </a:xfrm>
          <a:prstGeom prst="rect">
            <a:avLst/>
          </a:prstGeom>
          <a:solidFill>
            <a:srgbClr val="000000">
              <a:alpha val="100000"/>
            </a:srgbClr>
          </a:solidFill>
          <a:ln>
            <a:noFill/>
          </a:ln>
        </p:spPr>
        <p:txBody>
          <a:bodyPr wrap="square" lIns="91425" tIns="45700" rIns="91425" bIns="45700" anchor="t" anchorCtr="0">
            <a:normAutofit fontScale="32500" lnSpcReduction="10000"/>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rgbClr val="888888"/>
              </a:buClr>
              <a:buSzPts val="2400"/>
              <a:buFont typeface="Arial" panose="020B0604020202020204"/>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rgbClr val="888888"/>
              </a:buClr>
              <a:buSzPts val="2000"/>
              <a:buFont typeface="Arial" panose="020B0604020202020204"/>
              <a:buNone/>
              <a:defRPr sz="20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rgbClr val="888888"/>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indent="0"/>
            <a:r>
              <a:rPr lang="en-US" sz="3600" b="0">
                <a:solidFill>
                  <a:srgbClr val="EC8E2C"/>
                </a:solidFill>
                <a:latin typeface="Consolas" panose="020B0609020204030204" charset="0"/>
              </a:rPr>
              <a:t>import</a:t>
            </a:r>
            <a:r>
              <a:rPr lang="en-US" sz="3600" b="0">
                <a:solidFill>
                  <a:srgbClr val="C9D1D9"/>
                </a:solidFill>
                <a:latin typeface="Consolas" panose="020B0609020204030204" charset="0"/>
              </a:rPr>
              <a:t> </a:t>
            </a:r>
            <a:r>
              <a:rPr lang="en-US" sz="3600" b="0">
                <a:solidFill>
                  <a:srgbClr val="FDAC54"/>
                </a:solidFill>
                <a:latin typeface="Consolas" panose="020B0609020204030204" charset="0"/>
              </a:rPr>
              <a:t>cv2</a:t>
            </a:r>
          </a:p>
          <a:p>
            <a:pPr marL="0" indent="0"/>
            <a:r>
              <a:rPr lang="en-US" sz="3600" b="0">
                <a:solidFill>
                  <a:srgbClr val="EC8E2C"/>
                </a:solidFill>
                <a:latin typeface="Consolas" panose="020B0609020204030204" charset="0"/>
              </a:rPr>
              <a:t>import</a:t>
            </a:r>
            <a:r>
              <a:rPr lang="en-US" sz="3600" b="0">
                <a:solidFill>
                  <a:srgbClr val="C9D1D9"/>
                </a:solidFill>
                <a:latin typeface="Consolas" panose="020B0609020204030204" charset="0"/>
              </a:rPr>
              <a:t> </a:t>
            </a:r>
            <a:r>
              <a:rPr lang="en-US" sz="3600" b="0">
                <a:solidFill>
                  <a:srgbClr val="FDAC54"/>
                </a:solidFill>
                <a:latin typeface="Consolas" panose="020B0609020204030204" charset="0"/>
              </a:rPr>
              <a:t>numpy</a:t>
            </a:r>
            <a:r>
              <a:rPr lang="en-US" sz="3600" b="0">
                <a:solidFill>
                  <a:srgbClr val="C9D1D9"/>
                </a:solidFill>
                <a:latin typeface="Consolas" panose="020B0609020204030204" charset="0"/>
              </a:rPr>
              <a:t> </a:t>
            </a:r>
            <a:r>
              <a:rPr lang="en-US" sz="3600" b="0">
                <a:solidFill>
                  <a:srgbClr val="EC8E2C"/>
                </a:solidFill>
                <a:latin typeface="Consolas" panose="020B0609020204030204" charset="0"/>
              </a:rPr>
              <a:t>as</a:t>
            </a:r>
            <a:r>
              <a:rPr lang="en-US" sz="3600" b="0">
                <a:solidFill>
                  <a:srgbClr val="C9D1D9"/>
                </a:solidFill>
                <a:latin typeface="Consolas" panose="020B0609020204030204" charset="0"/>
              </a:rPr>
              <a:t> </a:t>
            </a:r>
            <a:r>
              <a:rPr lang="en-US" sz="3600" b="0">
                <a:solidFill>
                  <a:srgbClr val="FDAC54"/>
                </a:solidFill>
                <a:latin typeface="Consolas" panose="020B0609020204030204" charset="0"/>
              </a:rPr>
              <a:t>np</a:t>
            </a:r>
          </a:p>
          <a:p>
            <a:pPr marL="0" indent="0"/>
            <a:r>
              <a:rPr lang="en-US" sz="3600" b="0">
                <a:solidFill>
                  <a:srgbClr val="EC8E2C"/>
                </a:solidFill>
                <a:latin typeface="Consolas" panose="020B0609020204030204" charset="0"/>
              </a:rPr>
              <a:t>import</a:t>
            </a:r>
            <a:r>
              <a:rPr lang="en-US" sz="3600" b="0">
                <a:solidFill>
                  <a:srgbClr val="C9D1D9"/>
                </a:solidFill>
                <a:latin typeface="Consolas" panose="020B0609020204030204" charset="0"/>
              </a:rPr>
              <a:t> </a:t>
            </a:r>
            <a:r>
              <a:rPr lang="en-US" sz="3600" b="0">
                <a:solidFill>
                  <a:srgbClr val="FDAC54"/>
                </a:solidFill>
                <a:latin typeface="Consolas" panose="020B0609020204030204" charset="0"/>
              </a:rPr>
              <a:t>matplotlib</a:t>
            </a:r>
            <a:r>
              <a:rPr lang="en-US" sz="3600" b="0">
                <a:solidFill>
                  <a:srgbClr val="C9D1D9"/>
                </a:solidFill>
                <a:latin typeface="Consolas" panose="020B0609020204030204" charset="0"/>
              </a:rPr>
              <a:t>.</a:t>
            </a:r>
            <a:r>
              <a:rPr lang="en-US" sz="3600" b="0">
                <a:solidFill>
                  <a:srgbClr val="FDAC54"/>
                </a:solidFill>
                <a:latin typeface="Consolas" panose="020B0609020204030204" charset="0"/>
              </a:rPr>
              <a:t>pyplot</a:t>
            </a:r>
            <a:r>
              <a:rPr lang="en-US" sz="3600" b="0">
                <a:solidFill>
                  <a:srgbClr val="C9D1D9"/>
                </a:solidFill>
                <a:latin typeface="Consolas" panose="020B0609020204030204" charset="0"/>
              </a:rPr>
              <a:t> </a:t>
            </a:r>
            <a:r>
              <a:rPr lang="en-US" sz="3600" b="0">
                <a:solidFill>
                  <a:srgbClr val="EC8E2C"/>
                </a:solidFill>
                <a:latin typeface="Consolas" panose="020B0609020204030204" charset="0"/>
              </a:rPr>
              <a:t>as</a:t>
            </a:r>
            <a:r>
              <a:rPr lang="en-US" sz="3600" b="0">
                <a:solidFill>
                  <a:srgbClr val="C9D1D9"/>
                </a:solidFill>
                <a:latin typeface="Consolas" panose="020B0609020204030204" charset="0"/>
              </a:rPr>
              <a:t> </a:t>
            </a:r>
            <a:r>
              <a:rPr lang="en-US" sz="3600" b="0">
                <a:solidFill>
                  <a:srgbClr val="FDAC54"/>
                </a:solidFill>
                <a:latin typeface="Consolas" panose="020B0609020204030204" charset="0"/>
              </a:rPr>
              <a:t>plt</a:t>
            </a:r>
          </a:p>
          <a:p>
            <a:pPr marL="0" indent="0"/>
            <a:r>
              <a:rPr lang="en-US" sz="3600" b="0">
                <a:solidFill>
                  <a:srgbClr val="8B949E"/>
                </a:solidFill>
                <a:latin typeface="Consolas" panose="020B0609020204030204" charset="0"/>
              </a:rPr>
              <a:t># Load the infrared (IR) image and the RGB image</a:t>
            </a:r>
          </a:p>
          <a:p>
            <a:pPr marL="0" indent="0"/>
            <a:r>
              <a:rPr lang="en-US" sz="3600" b="0">
                <a:solidFill>
                  <a:srgbClr val="C9D1D9"/>
                </a:solidFill>
                <a:latin typeface="Consolas" panose="020B0609020204030204" charset="0"/>
              </a:rPr>
              <a:t>ir_image_path </a:t>
            </a:r>
            <a:r>
              <a:rPr lang="en-US" sz="3600" b="0">
                <a:solidFill>
                  <a:srgbClr val="EC8E2C"/>
                </a:solidFill>
                <a:latin typeface="Consolas" panose="020B0609020204030204" charset="0"/>
              </a:rPr>
              <a:t>=</a:t>
            </a:r>
            <a:r>
              <a:rPr lang="en-US" sz="3600" b="0">
                <a:solidFill>
                  <a:srgbClr val="C9D1D9"/>
                </a:solidFill>
                <a:latin typeface="Consolas" panose="020B0609020204030204" charset="0"/>
              </a:rPr>
              <a:t> </a:t>
            </a:r>
            <a:r>
              <a:rPr lang="en-US" sz="3600" b="0">
                <a:solidFill>
                  <a:srgbClr val="A5D6FF"/>
                </a:solidFill>
                <a:latin typeface="Consolas" panose="020B0609020204030204" charset="0"/>
              </a:rPr>
              <a:t>'D:</a:t>
            </a:r>
            <a:r>
              <a:rPr lang="en-US" sz="3600" b="0">
                <a:solidFill>
                  <a:srgbClr val="EC8E2C"/>
                </a:solidFill>
                <a:latin typeface="Consolas" panose="020B0609020204030204" charset="0"/>
              </a:rPr>
              <a:t>\\</a:t>
            </a:r>
            <a:r>
              <a:rPr lang="en-US" sz="3600" b="0">
                <a:solidFill>
                  <a:srgbClr val="A5D6FF"/>
                </a:solidFill>
                <a:latin typeface="Consolas" panose="020B0609020204030204" charset="0"/>
              </a:rPr>
              <a:t>PROJECT</a:t>
            </a:r>
            <a:r>
              <a:rPr lang="en-US" sz="3600" b="0">
                <a:solidFill>
                  <a:srgbClr val="EC8E2C"/>
                </a:solidFill>
                <a:latin typeface="Consolas" panose="020B0609020204030204" charset="0"/>
              </a:rPr>
              <a:t>\\</a:t>
            </a:r>
            <a:r>
              <a:rPr lang="en-US" sz="3600" b="0">
                <a:solidFill>
                  <a:srgbClr val="A5D6FF"/>
                </a:solidFill>
                <a:latin typeface="Consolas" panose="020B0609020204030204" charset="0"/>
              </a:rPr>
              <a:t>M3FD_Fusion(1)</a:t>
            </a:r>
            <a:r>
              <a:rPr lang="en-US" sz="3600" b="0">
                <a:solidFill>
                  <a:srgbClr val="EC8E2C"/>
                </a:solidFill>
                <a:latin typeface="Consolas" panose="020B0609020204030204" charset="0"/>
              </a:rPr>
              <a:t>\\</a:t>
            </a:r>
            <a:r>
              <a:rPr lang="en-US" sz="3600" b="0">
                <a:solidFill>
                  <a:srgbClr val="A5D6FF"/>
                </a:solidFill>
                <a:latin typeface="Consolas" panose="020B0609020204030204" charset="0"/>
              </a:rPr>
              <a:t>IR</a:t>
            </a:r>
            <a:r>
              <a:rPr lang="en-US" sz="3600" b="0">
                <a:solidFill>
                  <a:srgbClr val="EC8E2C"/>
                </a:solidFill>
                <a:latin typeface="Consolas" panose="020B0609020204030204" charset="0"/>
              </a:rPr>
              <a:t>\\</a:t>
            </a:r>
            <a:r>
              <a:rPr lang="en-US" sz="3600" b="0">
                <a:solidFill>
                  <a:srgbClr val="A5D6FF"/>
                </a:solidFill>
                <a:latin typeface="Consolas" panose="020B0609020204030204" charset="0"/>
              </a:rPr>
              <a:t>00000.png'</a:t>
            </a:r>
            <a:r>
              <a:rPr lang="en-US" sz="3600" b="0">
                <a:solidFill>
                  <a:srgbClr val="C9D1D9"/>
                </a:solidFill>
                <a:latin typeface="Consolas" panose="020B0609020204030204" charset="0"/>
              </a:rPr>
              <a:t> </a:t>
            </a:r>
          </a:p>
          <a:p>
            <a:pPr marL="0" indent="0"/>
            <a:r>
              <a:rPr lang="en-US" sz="3600" b="0">
                <a:solidFill>
                  <a:srgbClr val="C9D1D9"/>
                </a:solidFill>
                <a:latin typeface="Consolas" panose="020B0609020204030204" charset="0"/>
              </a:rPr>
              <a:t>rgb_image_path </a:t>
            </a:r>
            <a:r>
              <a:rPr lang="en-US" sz="3600" b="0">
                <a:solidFill>
                  <a:srgbClr val="EC8E2C"/>
                </a:solidFill>
                <a:latin typeface="Consolas" panose="020B0609020204030204" charset="0"/>
              </a:rPr>
              <a:t>=</a:t>
            </a:r>
            <a:r>
              <a:rPr lang="en-US" sz="3600" b="0">
                <a:solidFill>
                  <a:srgbClr val="C9D1D9"/>
                </a:solidFill>
                <a:latin typeface="Consolas" panose="020B0609020204030204" charset="0"/>
              </a:rPr>
              <a:t> </a:t>
            </a:r>
            <a:r>
              <a:rPr lang="en-US" sz="3600" b="0">
                <a:solidFill>
                  <a:srgbClr val="A5D6FF"/>
                </a:solidFill>
                <a:latin typeface="Consolas" panose="020B0609020204030204" charset="0"/>
              </a:rPr>
              <a:t>'D:</a:t>
            </a:r>
            <a:r>
              <a:rPr lang="en-US" sz="3600" b="0">
                <a:solidFill>
                  <a:srgbClr val="EC8E2C"/>
                </a:solidFill>
                <a:latin typeface="Consolas" panose="020B0609020204030204" charset="0"/>
              </a:rPr>
              <a:t>\\</a:t>
            </a:r>
            <a:r>
              <a:rPr lang="en-US" sz="3600" b="0">
                <a:solidFill>
                  <a:srgbClr val="A5D6FF"/>
                </a:solidFill>
                <a:latin typeface="Consolas" panose="020B0609020204030204" charset="0"/>
              </a:rPr>
              <a:t>PROJECT</a:t>
            </a:r>
            <a:r>
              <a:rPr lang="en-US" sz="3600" b="0">
                <a:solidFill>
                  <a:srgbClr val="EC8E2C"/>
                </a:solidFill>
                <a:latin typeface="Consolas" panose="020B0609020204030204" charset="0"/>
              </a:rPr>
              <a:t>\\</a:t>
            </a:r>
            <a:r>
              <a:rPr lang="en-US" sz="3600" b="0">
                <a:solidFill>
                  <a:srgbClr val="A5D6FF"/>
                </a:solidFill>
                <a:latin typeface="Consolas" panose="020B0609020204030204" charset="0"/>
              </a:rPr>
              <a:t>M3FD_Fusion(1)</a:t>
            </a:r>
            <a:r>
              <a:rPr lang="en-US" sz="3600" b="0">
                <a:solidFill>
                  <a:srgbClr val="EC8E2C"/>
                </a:solidFill>
                <a:latin typeface="Consolas" panose="020B0609020204030204" charset="0"/>
              </a:rPr>
              <a:t>\\</a:t>
            </a:r>
            <a:r>
              <a:rPr lang="en-US" sz="3600" b="0">
                <a:solidFill>
                  <a:srgbClr val="A5D6FF"/>
                </a:solidFill>
                <a:latin typeface="Consolas" panose="020B0609020204030204" charset="0"/>
              </a:rPr>
              <a:t>Vis</a:t>
            </a:r>
            <a:r>
              <a:rPr lang="en-US" sz="3600" b="0">
                <a:solidFill>
                  <a:srgbClr val="EC8E2C"/>
                </a:solidFill>
                <a:latin typeface="Consolas" panose="020B0609020204030204" charset="0"/>
              </a:rPr>
              <a:t>\\</a:t>
            </a:r>
            <a:r>
              <a:rPr lang="en-US" sz="3600" b="0">
                <a:solidFill>
                  <a:srgbClr val="A5D6FF"/>
                </a:solidFill>
                <a:latin typeface="Consolas" panose="020B0609020204030204" charset="0"/>
              </a:rPr>
              <a:t>00000(1).png'</a:t>
            </a:r>
          </a:p>
          <a:p>
            <a:pPr marL="0" indent="0"/>
            <a:r>
              <a:rPr lang="en-US" sz="3600" b="0">
                <a:solidFill>
                  <a:srgbClr val="8B949E"/>
                </a:solidFill>
                <a:latin typeface="Consolas" panose="020B0609020204030204" charset="0"/>
              </a:rPr>
              <a:t># Load images</a:t>
            </a:r>
          </a:p>
          <a:p>
            <a:pPr marL="0" indent="0"/>
            <a:r>
              <a:rPr lang="en-US" sz="3600" b="0">
                <a:solidFill>
                  <a:srgbClr val="C9D1D9"/>
                </a:solidFill>
                <a:latin typeface="Consolas" panose="020B0609020204030204" charset="0"/>
              </a:rPr>
              <a:t>ir_image </a:t>
            </a:r>
            <a:r>
              <a:rPr lang="en-US" sz="3600" b="0">
                <a:solidFill>
                  <a:srgbClr val="EC8E2C"/>
                </a:solidFill>
                <a:latin typeface="Consolas" panose="020B0609020204030204" charset="0"/>
              </a:rPr>
              <a:t>=</a:t>
            </a:r>
            <a:r>
              <a:rPr lang="en-US" sz="3600" b="0">
                <a:solidFill>
                  <a:srgbClr val="C9D1D9"/>
                </a:solidFill>
                <a:latin typeface="Consolas" panose="020B0609020204030204" charset="0"/>
              </a:rPr>
              <a:t> </a:t>
            </a:r>
            <a:r>
              <a:rPr lang="en-US" sz="3600" b="0">
                <a:solidFill>
                  <a:srgbClr val="FDAC54"/>
                </a:solidFill>
                <a:latin typeface="Consolas" panose="020B0609020204030204" charset="0"/>
              </a:rPr>
              <a:t>cv2</a:t>
            </a:r>
            <a:r>
              <a:rPr lang="en-US" sz="3600" b="0">
                <a:solidFill>
                  <a:srgbClr val="C9D1D9"/>
                </a:solidFill>
                <a:latin typeface="Consolas" panose="020B0609020204030204" charset="0"/>
              </a:rPr>
              <a:t>.</a:t>
            </a:r>
            <a:r>
              <a:rPr lang="en-US" sz="3600" b="0">
                <a:solidFill>
                  <a:srgbClr val="D2A8FF"/>
                </a:solidFill>
                <a:latin typeface="Consolas" panose="020B0609020204030204" charset="0"/>
              </a:rPr>
              <a:t>imread</a:t>
            </a:r>
            <a:r>
              <a:rPr lang="en-US" sz="3600" b="0">
                <a:solidFill>
                  <a:srgbClr val="C9D1D9"/>
                </a:solidFill>
                <a:latin typeface="Consolas" panose="020B0609020204030204" charset="0"/>
              </a:rPr>
              <a:t>(ir_image_path, </a:t>
            </a:r>
            <a:r>
              <a:rPr lang="en-US" sz="3600" b="0">
                <a:solidFill>
                  <a:srgbClr val="FDAC54"/>
                </a:solidFill>
                <a:latin typeface="Consolas" panose="020B0609020204030204" charset="0"/>
              </a:rPr>
              <a:t>cv2</a:t>
            </a:r>
            <a:r>
              <a:rPr lang="en-US" sz="3600" b="0">
                <a:solidFill>
                  <a:srgbClr val="C9D1D9"/>
                </a:solidFill>
                <a:latin typeface="Consolas" panose="020B0609020204030204" charset="0"/>
              </a:rPr>
              <a:t>.IMREAD_GRAYSCALE)</a:t>
            </a:r>
          </a:p>
          <a:p>
            <a:pPr marL="0" indent="0"/>
            <a:r>
              <a:rPr lang="en-US" sz="3600" b="0">
                <a:solidFill>
                  <a:srgbClr val="C9D1D9"/>
                </a:solidFill>
                <a:latin typeface="Consolas" panose="020B0609020204030204" charset="0"/>
              </a:rPr>
              <a:t>rgb_image </a:t>
            </a:r>
            <a:r>
              <a:rPr lang="en-US" sz="3600" b="0">
                <a:solidFill>
                  <a:srgbClr val="EC8E2C"/>
                </a:solidFill>
                <a:latin typeface="Consolas" panose="020B0609020204030204" charset="0"/>
              </a:rPr>
              <a:t>=</a:t>
            </a:r>
            <a:r>
              <a:rPr lang="en-US" sz="3600" b="0">
                <a:solidFill>
                  <a:srgbClr val="C9D1D9"/>
                </a:solidFill>
                <a:latin typeface="Consolas" panose="020B0609020204030204" charset="0"/>
              </a:rPr>
              <a:t> </a:t>
            </a:r>
            <a:r>
              <a:rPr lang="en-US" sz="3600" b="0">
                <a:solidFill>
                  <a:srgbClr val="FDAC54"/>
                </a:solidFill>
                <a:latin typeface="Consolas" panose="020B0609020204030204" charset="0"/>
              </a:rPr>
              <a:t>cv2</a:t>
            </a:r>
            <a:r>
              <a:rPr lang="en-US" sz="3600" b="0">
                <a:solidFill>
                  <a:srgbClr val="C9D1D9"/>
                </a:solidFill>
                <a:latin typeface="Consolas" panose="020B0609020204030204" charset="0"/>
              </a:rPr>
              <a:t>.</a:t>
            </a:r>
            <a:r>
              <a:rPr lang="en-US" sz="3600" b="0">
                <a:solidFill>
                  <a:srgbClr val="D2A8FF"/>
                </a:solidFill>
                <a:latin typeface="Consolas" panose="020B0609020204030204" charset="0"/>
              </a:rPr>
              <a:t>imread</a:t>
            </a:r>
            <a:r>
              <a:rPr lang="en-US" sz="3600" b="0">
                <a:solidFill>
                  <a:srgbClr val="C9D1D9"/>
                </a:solidFill>
                <a:latin typeface="Consolas" panose="020B0609020204030204" charset="0"/>
              </a:rPr>
              <a:t>(rgb_image_path, </a:t>
            </a:r>
            <a:r>
              <a:rPr lang="en-US" sz="3600" b="0">
                <a:solidFill>
                  <a:srgbClr val="FDAC54"/>
                </a:solidFill>
                <a:latin typeface="Consolas" panose="020B0609020204030204" charset="0"/>
              </a:rPr>
              <a:t>cv2</a:t>
            </a:r>
            <a:r>
              <a:rPr lang="en-US" sz="3600" b="0">
                <a:solidFill>
                  <a:srgbClr val="C9D1D9"/>
                </a:solidFill>
                <a:latin typeface="Consolas" panose="020B0609020204030204" charset="0"/>
              </a:rPr>
              <a:t>.IMREAD_COLOR)</a:t>
            </a:r>
          </a:p>
          <a:p>
            <a:pPr marL="0" indent="0"/>
            <a:endParaRPr lang="en-US" sz="3600" b="0">
              <a:solidFill>
                <a:srgbClr val="8B949E"/>
              </a:solidFill>
              <a:latin typeface="Consolas" panose="020B0609020204030204" charset="0"/>
            </a:endParaRPr>
          </a:p>
          <a:p>
            <a:pPr marL="0" indent="0"/>
            <a:r>
              <a:rPr lang="en-US" sz="3600" b="0">
                <a:solidFill>
                  <a:srgbClr val="EC8E2C"/>
                </a:solidFill>
                <a:latin typeface="Consolas" panose="020B0609020204030204" charset="0"/>
              </a:rPr>
              <a:t>if</a:t>
            </a:r>
            <a:r>
              <a:rPr lang="en-US" sz="3600" b="0">
                <a:solidFill>
                  <a:srgbClr val="C9D1D9"/>
                </a:solidFill>
                <a:latin typeface="Consolas" panose="020B0609020204030204" charset="0"/>
              </a:rPr>
              <a:t> ir_image </a:t>
            </a:r>
            <a:r>
              <a:rPr lang="en-US" sz="3600" b="0">
                <a:solidFill>
                  <a:srgbClr val="EC8E2C"/>
                </a:solidFill>
                <a:latin typeface="Consolas" panose="020B0609020204030204" charset="0"/>
              </a:rPr>
              <a:t>is</a:t>
            </a:r>
            <a:r>
              <a:rPr lang="en-US" sz="3600" b="0">
                <a:solidFill>
                  <a:srgbClr val="C9D1D9"/>
                </a:solidFill>
                <a:latin typeface="Consolas" panose="020B0609020204030204" charset="0"/>
              </a:rPr>
              <a:t> </a:t>
            </a:r>
            <a:r>
              <a:rPr lang="en-US" sz="3600" b="0">
                <a:solidFill>
                  <a:srgbClr val="79C0FF"/>
                </a:solidFill>
                <a:latin typeface="Consolas" panose="020B0609020204030204" charset="0"/>
              </a:rPr>
              <a:t>None</a:t>
            </a:r>
            <a:r>
              <a:rPr lang="en-US" sz="3600" b="0">
                <a:solidFill>
                  <a:srgbClr val="C9D1D9"/>
                </a:solidFill>
                <a:latin typeface="Consolas" panose="020B0609020204030204" charset="0"/>
              </a:rPr>
              <a:t>:</a:t>
            </a:r>
          </a:p>
          <a:p>
            <a:pPr marL="0" indent="0"/>
            <a:r>
              <a:rPr lang="en-US" sz="3600" b="0">
                <a:solidFill>
                  <a:srgbClr val="C9D1D9"/>
                </a:solidFill>
                <a:latin typeface="Consolas" panose="020B0609020204030204" charset="0"/>
              </a:rPr>
              <a:t>  </a:t>
            </a:r>
            <a:r>
              <a:rPr lang="en-US" sz="3600" b="0">
                <a:solidFill>
                  <a:srgbClr val="D2A8FF"/>
                </a:solidFill>
                <a:latin typeface="Consolas" panose="020B0609020204030204" charset="0"/>
              </a:rPr>
              <a:t>print</a:t>
            </a:r>
            <a:r>
              <a:rPr lang="en-US" sz="3600" b="0">
                <a:solidFill>
                  <a:srgbClr val="C9D1D9"/>
                </a:solidFill>
                <a:latin typeface="Consolas" panose="020B0609020204030204" charset="0"/>
              </a:rPr>
              <a:t>(</a:t>
            </a:r>
            <a:r>
              <a:rPr lang="en-US" sz="3600" b="0">
                <a:solidFill>
                  <a:srgbClr val="EC8E2C"/>
                </a:solidFill>
                <a:latin typeface="Consolas" panose="020B0609020204030204" charset="0"/>
              </a:rPr>
              <a:t>f</a:t>
            </a:r>
            <a:r>
              <a:rPr lang="en-US" sz="3600" b="0">
                <a:solidFill>
                  <a:srgbClr val="A5D6FF"/>
                </a:solidFill>
                <a:latin typeface="Consolas" panose="020B0609020204030204" charset="0"/>
              </a:rPr>
              <a:t>"Error: Infrared image not found or unable to load from </a:t>
            </a:r>
            <a:r>
              <a:rPr lang="en-US" sz="3600" b="0">
                <a:solidFill>
                  <a:srgbClr val="EC8E2C"/>
                </a:solidFill>
                <a:latin typeface="Consolas" panose="020B0609020204030204" charset="0"/>
              </a:rPr>
              <a:t>{</a:t>
            </a:r>
            <a:r>
              <a:rPr lang="en-US" sz="3600" b="0">
                <a:solidFill>
                  <a:srgbClr val="C9D1D9"/>
                </a:solidFill>
                <a:latin typeface="Consolas" panose="020B0609020204030204" charset="0"/>
              </a:rPr>
              <a:t>ir_image_path</a:t>
            </a:r>
            <a:r>
              <a:rPr lang="en-US" sz="3600" b="0">
                <a:solidFill>
                  <a:srgbClr val="EC8E2C"/>
                </a:solidFill>
                <a:latin typeface="Consolas" panose="020B0609020204030204" charset="0"/>
              </a:rPr>
              <a:t>}</a:t>
            </a:r>
            <a:r>
              <a:rPr lang="en-US" sz="3600" b="0">
                <a:solidFill>
                  <a:srgbClr val="A5D6FF"/>
                </a:solidFill>
                <a:latin typeface="Consolas" panose="020B0609020204030204" charset="0"/>
              </a:rPr>
              <a:t>"</a:t>
            </a:r>
            <a:r>
              <a:rPr lang="en-US" sz="3600" b="0">
                <a:solidFill>
                  <a:srgbClr val="C9D1D9"/>
                </a:solidFill>
                <a:latin typeface="Consolas" panose="020B0609020204030204" charset="0"/>
              </a:rPr>
              <a:t>)</a:t>
            </a:r>
          </a:p>
          <a:p>
            <a:pPr marL="0" indent="0"/>
            <a:r>
              <a:rPr lang="en-US" sz="3600" b="0">
                <a:solidFill>
                  <a:srgbClr val="EC8E2C"/>
                </a:solidFill>
                <a:latin typeface="Consolas" panose="020B0609020204030204" charset="0"/>
              </a:rPr>
              <a:t>if</a:t>
            </a:r>
            <a:r>
              <a:rPr lang="en-US" sz="3600" b="0">
                <a:solidFill>
                  <a:srgbClr val="C9D1D9"/>
                </a:solidFill>
                <a:latin typeface="Consolas" panose="020B0609020204030204" charset="0"/>
              </a:rPr>
              <a:t> rgb_image </a:t>
            </a:r>
            <a:r>
              <a:rPr lang="en-US" sz="3600" b="0">
                <a:solidFill>
                  <a:srgbClr val="EC8E2C"/>
                </a:solidFill>
                <a:latin typeface="Consolas" panose="020B0609020204030204" charset="0"/>
              </a:rPr>
              <a:t>is</a:t>
            </a:r>
            <a:r>
              <a:rPr lang="en-US" sz="3600" b="0">
                <a:solidFill>
                  <a:srgbClr val="C9D1D9"/>
                </a:solidFill>
                <a:latin typeface="Consolas" panose="020B0609020204030204" charset="0"/>
              </a:rPr>
              <a:t> </a:t>
            </a:r>
            <a:r>
              <a:rPr lang="en-US" sz="3600" b="0">
                <a:solidFill>
                  <a:srgbClr val="79C0FF"/>
                </a:solidFill>
                <a:latin typeface="Consolas" panose="020B0609020204030204" charset="0"/>
              </a:rPr>
              <a:t>None</a:t>
            </a:r>
            <a:r>
              <a:rPr lang="en-US" sz="3600" b="0">
                <a:solidFill>
                  <a:srgbClr val="C9D1D9"/>
                </a:solidFill>
                <a:latin typeface="Consolas" panose="020B0609020204030204" charset="0"/>
              </a:rPr>
              <a:t>:</a:t>
            </a:r>
          </a:p>
          <a:p>
            <a:pPr marL="0" indent="0"/>
            <a:r>
              <a:rPr lang="en-US" sz="3600" b="0">
                <a:solidFill>
                  <a:srgbClr val="C9D1D9"/>
                </a:solidFill>
                <a:latin typeface="Consolas" panose="020B0609020204030204" charset="0"/>
              </a:rPr>
              <a:t>  </a:t>
            </a:r>
            <a:r>
              <a:rPr lang="en-US" sz="3600" b="0">
                <a:solidFill>
                  <a:srgbClr val="D2A8FF"/>
                </a:solidFill>
                <a:latin typeface="Consolas" panose="020B0609020204030204" charset="0"/>
              </a:rPr>
              <a:t>print</a:t>
            </a:r>
            <a:r>
              <a:rPr lang="en-US" sz="3600" b="0">
                <a:solidFill>
                  <a:srgbClr val="C9D1D9"/>
                </a:solidFill>
                <a:latin typeface="Consolas" panose="020B0609020204030204" charset="0"/>
              </a:rPr>
              <a:t>(</a:t>
            </a:r>
            <a:r>
              <a:rPr lang="en-US" sz="3600" b="0">
                <a:solidFill>
                  <a:srgbClr val="EC8E2C"/>
                </a:solidFill>
                <a:latin typeface="Consolas" panose="020B0609020204030204" charset="0"/>
              </a:rPr>
              <a:t>f</a:t>
            </a:r>
            <a:r>
              <a:rPr lang="en-US" sz="3600" b="0">
                <a:solidFill>
                  <a:srgbClr val="A5D6FF"/>
                </a:solidFill>
                <a:latin typeface="Consolas" panose="020B0609020204030204" charset="0"/>
              </a:rPr>
              <a:t>"Error: RGB image not found or unable to load from </a:t>
            </a:r>
            <a:r>
              <a:rPr lang="en-US" sz="3600" b="0">
                <a:solidFill>
                  <a:srgbClr val="EC8E2C"/>
                </a:solidFill>
                <a:latin typeface="Consolas" panose="020B0609020204030204" charset="0"/>
              </a:rPr>
              <a:t>{</a:t>
            </a:r>
            <a:r>
              <a:rPr lang="en-US" sz="3600" b="0">
                <a:solidFill>
                  <a:srgbClr val="C9D1D9"/>
                </a:solidFill>
                <a:latin typeface="Consolas" panose="020B0609020204030204" charset="0"/>
              </a:rPr>
              <a:t>rgb_image_path</a:t>
            </a:r>
            <a:r>
              <a:rPr lang="en-US" sz="3600" b="0">
                <a:solidFill>
                  <a:srgbClr val="EC8E2C"/>
                </a:solidFill>
                <a:latin typeface="Consolas" panose="020B0609020204030204" charset="0"/>
              </a:rPr>
              <a:t>}</a:t>
            </a:r>
            <a:r>
              <a:rPr lang="en-US" sz="3600" b="0">
                <a:solidFill>
                  <a:srgbClr val="A5D6FF"/>
                </a:solidFill>
                <a:latin typeface="Consolas" panose="020B0609020204030204" charset="0"/>
              </a:rPr>
              <a:t>"</a:t>
            </a:r>
            <a:r>
              <a:rPr lang="en-US" sz="3600" b="0">
                <a:solidFill>
                  <a:srgbClr val="C9D1D9"/>
                </a:solidFill>
                <a:latin typeface="Consolas" panose="020B0609020204030204" charset="0"/>
              </a:rPr>
              <a:t>)</a:t>
            </a:r>
          </a:p>
          <a:p>
            <a:pPr marL="0" indent="0"/>
            <a:r>
              <a:rPr lang="en-US" sz="3600" b="0">
                <a:solidFill>
                  <a:srgbClr val="EC8E2C"/>
                </a:solidFill>
                <a:latin typeface="Consolas" panose="020B0609020204030204" charset="0"/>
              </a:rPr>
              <a:t>if</a:t>
            </a:r>
            <a:r>
              <a:rPr lang="en-US" sz="3600" b="0">
                <a:solidFill>
                  <a:srgbClr val="C9D1D9"/>
                </a:solidFill>
                <a:latin typeface="Consolas" panose="020B0609020204030204" charset="0"/>
              </a:rPr>
              <a:t> ir_image </a:t>
            </a:r>
            <a:r>
              <a:rPr lang="en-US" sz="3600" b="0">
                <a:solidFill>
                  <a:srgbClr val="EC8E2C"/>
                </a:solidFill>
                <a:latin typeface="Consolas" panose="020B0609020204030204" charset="0"/>
              </a:rPr>
              <a:t>is</a:t>
            </a:r>
            <a:r>
              <a:rPr lang="en-US" sz="3600" b="0">
                <a:solidFill>
                  <a:srgbClr val="C9D1D9"/>
                </a:solidFill>
                <a:latin typeface="Consolas" panose="020B0609020204030204" charset="0"/>
              </a:rPr>
              <a:t> </a:t>
            </a:r>
            <a:r>
              <a:rPr lang="en-US" sz="3600" b="0">
                <a:solidFill>
                  <a:srgbClr val="EC8E2C"/>
                </a:solidFill>
                <a:latin typeface="Consolas" panose="020B0609020204030204" charset="0"/>
              </a:rPr>
              <a:t>not</a:t>
            </a:r>
            <a:r>
              <a:rPr lang="en-US" sz="3600" b="0">
                <a:solidFill>
                  <a:srgbClr val="C9D1D9"/>
                </a:solidFill>
                <a:latin typeface="Consolas" panose="020B0609020204030204" charset="0"/>
              </a:rPr>
              <a:t> </a:t>
            </a:r>
            <a:r>
              <a:rPr lang="en-US" sz="3600" b="0">
                <a:solidFill>
                  <a:srgbClr val="79C0FF"/>
                </a:solidFill>
                <a:latin typeface="Consolas" panose="020B0609020204030204" charset="0"/>
              </a:rPr>
              <a:t>None</a:t>
            </a:r>
            <a:r>
              <a:rPr lang="en-US" sz="3600" b="0">
                <a:solidFill>
                  <a:srgbClr val="C9D1D9"/>
                </a:solidFill>
                <a:latin typeface="Consolas" panose="020B0609020204030204" charset="0"/>
              </a:rPr>
              <a:t> </a:t>
            </a:r>
            <a:r>
              <a:rPr lang="en-US" sz="3600" b="0">
                <a:solidFill>
                  <a:srgbClr val="EC8E2C"/>
                </a:solidFill>
                <a:latin typeface="Consolas" panose="020B0609020204030204" charset="0"/>
              </a:rPr>
              <a:t>and</a:t>
            </a:r>
            <a:r>
              <a:rPr lang="en-US" sz="3600" b="0">
                <a:solidFill>
                  <a:srgbClr val="C9D1D9"/>
                </a:solidFill>
                <a:latin typeface="Consolas" panose="020B0609020204030204" charset="0"/>
              </a:rPr>
              <a:t> rgb_image </a:t>
            </a:r>
            <a:r>
              <a:rPr lang="en-US" sz="3600" b="0">
                <a:solidFill>
                  <a:srgbClr val="EC8E2C"/>
                </a:solidFill>
                <a:latin typeface="Consolas" panose="020B0609020204030204" charset="0"/>
              </a:rPr>
              <a:t>is</a:t>
            </a:r>
            <a:r>
              <a:rPr lang="en-US" sz="3600" b="0">
                <a:solidFill>
                  <a:srgbClr val="C9D1D9"/>
                </a:solidFill>
                <a:latin typeface="Consolas" panose="020B0609020204030204" charset="0"/>
              </a:rPr>
              <a:t> </a:t>
            </a:r>
            <a:r>
              <a:rPr lang="en-US" sz="3600" b="0">
                <a:solidFill>
                  <a:srgbClr val="EC8E2C"/>
                </a:solidFill>
                <a:latin typeface="Consolas" panose="020B0609020204030204" charset="0"/>
              </a:rPr>
              <a:t>not</a:t>
            </a:r>
            <a:r>
              <a:rPr lang="en-US" sz="3600" b="0">
                <a:solidFill>
                  <a:srgbClr val="C9D1D9"/>
                </a:solidFill>
                <a:latin typeface="Consolas" panose="020B0609020204030204" charset="0"/>
              </a:rPr>
              <a:t> </a:t>
            </a:r>
            <a:r>
              <a:rPr lang="en-US" sz="3600" b="0">
                <a:solidFill>
                  <a:srgbClr val="79C0FF"/>
                </a:solidFill>
                <a:latin typeface="Consolas" panose="020B0609020204030204" charset="0"/>
              </a:rPr>
              <a:t>None</a:t>
            </a:r>
            <a:r>
              <a:rPr lang="en-US" sz="3600" b="0">
                <a:solidFill>
                  <a:srgbClr val="C9D1D9"/>
                </a:solidFill>
                <a:latin typeface="Consolas" panose="020B0609020204030204" charset="0"/>
              </a:rPr>
              <a:t>:</a:t>
            </a:r>
          </a:p>
          <a:p>
            <a:pPr marL="0" indent="0"/>
            <a:r>
              <a:rPr lang="en-US" sz="3600" b="0">
                <a:solidFill>
                  <a:srgbClr val="C9D1D9"/>
                </a:solidFill>
                <a:latin typeface="Consolas" panose="020B0609020204030204" charset="0"/>
              </a:rPr>
              <a:t>  </a:t>
            </a:r>
            <a:r>
              <a:rPr lang="en-US" sz="3600" b="0">
                <a:solidFill>
                  <a:srgbClr val="8B949E"/>
                </a:solidFill>
                <a:latin typeface="Consolas" panose="020B0609020204030204" charset="0"/>
              </a:rPr>
              <a:t># Convert the RGB image to LAB color space</a:t>
            </a:r>
          </a:p>
          <a:p>
            <a:pPr marL="0" indent="0"/>
            <a:r>
              <a:rPr lang="en-US" sz="3600" b="0">
                <a:solidFill>
                  <a:srgbClr val="C9D1D9"/>
                </a:solidFill>
                <a:latin typeface="Consolas" panose="020B0609020204030204" charset="0"/>
              </a:rPr>
              <a:t>  lab_image </a:t>
            </a:r>
            <a:r>
              <a:rPr lang="en-US" sz="3600" b="0">
                <a:solidFill>
                  <a:srgbClr val="EC8E2C"/>
                </a:solidFill>
                <a:latin typeface="Consolas" panose="020B0609020204030204" charset="0"/>
              </a:rPr>
              <a:t>=</a:t>
            </a:r>
            <a:r>
              <a:rPr lang="en-US" sz="3600" b="0">
                <a:solidFill>
                  <a:srgbClr val="C9D1D9"/>
                </a:solidFill>
                <a:latin typeface="Consolas" panose="020B0609020204030204" charset="0"/>
              </a:rPr>
              <a:t> </a:t>
            </a:r>
            <a:r>
              <a:rPr lang="en-US" sz="3600" b="0">
                <a:solidFill>
                  <a:srgbClr val="FDAC54"/>
                </a:solidFill>
                <a:latin typeface="Consolas" panose="020B0609020204030204" charset="0"/>
              </a:rPr>
              <a:t>cv2</a:t>
            </a:r>
            <a:r>
              <a:rPr lang="en-US" sz="3600" b="0">
                <a:solidFill>
                  <a:srgbClr val="C9D1D9"/>
                </a:solidFill>
                <a:latin typeface="Consolas" panose="020B0609020204030204" charset="0"/>
              </a:rPr>
              <a:t>.</a:t>
            </a:r>
            <a:r>
              <a:rPr lang="en-US" sz="3600" b="0">
                <a:solidFill>
                  <a:srgbClr val="D2A8FF"/>
                </a:solidFill>
                <a:latin typeface="Consolas" panose="020B0609020204030204" charset="0"/>
              </a:rPr>
              <a:t>cvtColor</a:t>
            </a:r>
            <a:r>
              <a:rPr lang="en-US" sz="3600" b="0">
                <a:solidFill>
                  <a:srgbClr val="C9D1D9"/>
                </a:solidFill>
                <a:latin typeface="Consolas" panose="020B0609020204030204" charset="0"/>
              </a:rPr>
              <a:t>(rgb_image, </a:t>
            </a:r>
            <a:r>
              <a:rPr lang="en-US" sz="3600" b="0">
                <a:solidFill>
                  <a:srgbClr val="FDAC54"/>
                </a:solidFill>
                <a:latin typeface="Consolas" panose="020B0609020204030204" charset="0"/>
              </a:rPr>
              <a:t>cv2</a:t>
            </a:r>
            <a:r>
              <a:rPr lang="en-US" sz="3600" b="0">
                <a:solidFill>
                  <a:srgbClr val="C9D1D9"/>
                </a:solidFill>
                <a:latin typeface="Consolas" panose="020B0609020204030204" charset="0"/>
              </a:rPr>
              <a:t>.COLOR_BGR2LAB)</a:t>
            </a:r>
          </a:p>
          <a:p>
            <a:pPr marL="0" indent="0"/>
            <a:r>
              <a:rPr lang="en-US" sz="3600" b="0">
                <a:solidFill>
                  <a:srgbClr val="C9D1D9"/>
                </a:solidFill>
                <a:latin typeface="Consolas" panose="020B0609020204030204" charset="0"/>
              </a:rPr>
              <a:t>  </a:t>
            </a:r>
            <a:r>
              <a:rPr lang="en-US" sz="3600" b="0">
                <a:solidFill>
                  <a:srgbClr val="8B949E"/>
                </a:solidFill>
                <a:latin typeface="Consolas" panose="020B0609020204030204" charset="0"/>
              </a:rPr>
              <a:t># Resize the infrared image to match the L channel size</a:t>
            </a:r>
          </a:p>
          <a:p>
            <a:pPr marL="0" indent="0"/>
            <a:r>
              <a:rPr lang="en-US" sz="3600" b="0">
                <a:solidFill>
                  <a:srgbClr val="C9D1D9"/>
                </a:solidFill>
                <a:latin typeface="Consolas" panose="020B0609020204030204" charset="0"/>
              </a:rPr>
              <a:t>  ir_image_resized </a:t>
            </a:r>
            <a:r>
              <a:rPr lang="en-US" sz="3600" b="0">
                <a:solidFill>
                  <a:srgbClr val="EC8E2C"/>
                </a:solidFill>
                <a:latin typeface="Consolas" panose="020B0609020204030204" charset="0"/>
              </a:rPr>
              <a:t>=</a:t>
            </a:r>
            <a:r>
              <a:rPr lang="en-US" sz="3600" b="0">
                <a:solidFill>
                  <a:srgbClr val="C9D1D9"/>
                </a:solidFill>
                <a:latin typeface="Consolas" panose="020B0609020204030204" charset="0"/>
              </a:rPr>
              <a:t> </a:t>
            </a:r>
            <a:r>
              <a:rPr lang="en-US" sz="3600" b="0">
                <a:solidFill>
                  <a:srgbClr val="FDAC54"/>
                </a:solidFill>
                <a:latin typeface="Consolas" panose="020B0609020204030204" charset="0"/>
              </a:rPr>
              <a:t>cv2</a:t>
            </a:r>
            <a:r>
              <a:rPr lang="en-US" sz="3600" b="0">
                <a:solidFill>
                  <a:srgbClr val="C9D1D9"/>
                </a:solidFill>
                <a:latin typeface="Consolas" panose="020B0609020204030204" charset="0"/>
              </a:rPr>
              <a:t>.</a:t>
            </a:r>
            <a:r>
              <a:rPr lang="en-US" sz="3600" b="0">
                <a:solidFill>
                  <a:srgbClr val="D2A8FF"/>
                </a:solidFill>
                <a:latin typeface="Consolas" panose="020B0609020204030204" charset="0"/>
              </a:rPr>
              <a:t>resize</a:t>
            </a:r>
            <a:r>
              <a:rPr lang="en-US" sz="3600" b="0">
                <a:solidFill>
                  <a:srgbClr val="C9D1D9"/>
                </a:solidFill>
                <a:latin typeface="Consolas" panose="020B0609020204030204" charset="0"/>
              </a:rPr>
              <a:t>(ir_image, (lab_image.shape[</a:t>
            </a:r>
            <a:r>
              <a:rPr lang="en-US" sz="3600" b="0">
                <a:solidFill>
                  <a:srgbClr val="79C0FF"/>
                </a:solidFill>
                <a:latin typeface="Consolas" panose="020B0609020204030204" charset="0"/>
              </a:rPr>
              <a:t>1</a:t>
            </a:r>
            <a:r>
              <a:rPr lang="en-US" sz="3600" b="0">
                <a:solidFill>
                  <a:srgbClr val="C9D1D9"/>
                </a:solidFill>
                <a:latin typeface="Consolas" panose="020B0609020204030204" charset="0"/>
              </a:rPr>
              <a:t>], lab_image.shape[</a:t>
            </a:r>
            <a:r>
              <a:rPr lang="en-US" sz="3600" b="0">
                <a:solidFill>
                  <a:srgbClr val="79C0FF"/>
                </a:solidFill>
                <a:latin typeface="Consolas" panose="020B0609020204030204" charset="0"/>
              </a:rPr>
              <a:t>0</a:t>
            </a:r>
            <a:r>
              <a:rPr lang="en-US" sz="3600" b="0">
                <a:solidFill>
                  <a:srgbClr val="C9D1D9"/>
                </a:solidFill>
                <a:latin typeface="Consolas" panose="020B0609020204030204" charset="0"/>
              </a:rPr>
              <a:t>]))</a:t>
            </a:r>
          </a:p>
          <a:p>
            <a:pPr marL="0" indent="0"/>
            <a:r>
              <a:rPr lang="en-US" sz="3600" b="0">
                <a:solidFill>
                  <a:srgbClr val="C9D1D9"/>
                </a:solidFill>
                <a:latin typeface="Consolas" panose="020B0609020204030204" charset="0"/>
              </a:rPr>
              <a:t>  </a:t>
            </a:r>
            <a:r>
              <a:rPr lang="en-US" sz="3600" b="0">
                <a:solidFill>
                  <a:srgbClr val="8B949E"/>
                </a:solidFill>
                <a:latin typeface="Consolas" panose="020B0609020204030204" charset="0"/>
              </a:rPr>
              <a:t># Split the LAB image into its channels</a:t>
            </a:r>
          </a:p>
          <a:p>
            <a:pPr marL="0" indent="0"/>
            <a:r>
              <a:rPr lang="en-US" sz="3600" b="0">
                <a:solidFill>
                  <a:srgbClr val="C9D1D9"/>
                </a:solidFill>
                <a:latin typeface="Consolas" panose="020B0609020204030204" charset="0"/>
              </a:rPr>
              <a:t>  </a:t>
            </a:r>
            <a:r>
              <a:rPr lang="en-US" sz="3600" b="0">
                <a:solidFill>
                  <a:srgbClr val="79C0FF"/>
                </a:solidFill>
                <a:latin typeface="Consolas" panose="020B0609020204030204" charset="0"/>
              </a:rPr>
              <a:t>L</a:t>
            </a:r>
            <a:r>
              <a:rPr lang="en-US" sz="3600" b="0">
                <a:solidFill>
                  <a:srgbClr val="C9D1D9"/>
                </a:solidFill>
                <a:latin typeface="Consolas" panose="020B0609020204030204" charset="0"/>
              </a:rPr>
              <a:t>, </a:t>
            </a:r>
            <a:r>
              <a:rPr lang="en-US" sz="3600" b="0">
                <a:solidFill>
                  <a:srgbClr val="79C0FF"/>
                </a:solidFill>
                <a:latin typeface="Consolas" panose="020B0609020204030204" charset="0"/>
              </a:rPr>
              <a:t>A</a:t>
            </a:r>
            <a:r>
              <a:rPr lang="en-US" sz="3600" b="0">
                <a:solidFill>
                  <a:srgbClr val="C9D1D9"/>
                </a:solidFill>
                <a:latin typeface="Consolas" panose="020B0609020204030204" charset="0"/>
              </a:rPr>
              <a:t>, </a:t>
            </a:r>
            <a:r>
              <a:rPr lang="en-US" sz="3600" b="0">
                <a:solidFill>
                  <a:srgbClr val="79C0FF"/>
                </a:solidFill>
                <a:latin typeface="Consolas" panose="020B0609020204030204" charset="0"/>
              </a:rPr>
              <a:t>B</a:t>
            </a:r>
            <a:r>
              <a:rPr lang="en-US" sz="3600" b="0">
                <a:solidFill>
                  <a:srgbClr val="C9D1D9"/>
                </a:solidFill>
                <a:latin typeface="Consolas" panose="020B0609020204030204" charset="0"/>
              </a:rPr>
              <a:t> </a:t>
            </a:r>
            <a:r>
              <a:rPr lang="en-US" sz="3600" b="0">
                <a:solidFill>
                  <a:srgbClr val="EC8E2C"/>
                </a:solidFill>
                <a:latin typeface="Consolas" panose="020B0609020204030204" charset="0"/>
              </a:rPr>
              <a:t>=</a:t>
            </a:r>
            <a:r>
              <a:rPr lang="en-US" sz="3600" b="0">
                <a:solidFill>
                  <a:srgbClr val="C9D1D9"/>
                </a:solidFill>
                <a:latin typeface="Consolas" panose="020B0609020204030204" charset="0"/>
              </a:rPr>
              <a:t> </a:t>
            </a:r>
            <a:r>
              <a:rPr lang="en-US" sz="3600" b="0">
                <a:solidFill>
                  <a:srgbClr val="FDAC54"/>
                </a:solidFill>
                <a:latin typeface="Consolas" panose="020B0609020204030204" charset="0"/>
              </a:rPr>
              <a:t>cv2</a:t>
            </a:r>
            <a:r>
              <a:rPr lang="en-US" sz="3600" b="0">
                <a:solidFill>
                  <a:srgbClr val="C9D1D9"/>
                </a:solidFill>
                <a:latin typeface="Consolas" panose="020B0609020204030204" charset="0"/>
              </a:rPr>
              <a:t>.</a:t>
            </a:r>
            <a:r>
              <a:rPr lang="en-US" sz="3600" b="0">
                <a:solidFill>
                  <a:srgbClr val="D2A8FF"/>
                </a:solidFill>
                <a:latin typeface="Consolas" panose="020B0609020204030204" charset="0"/>
              </a:rPr>
              <a:t>split</a:t>
            </a:r>
            <a:r>
              <a:rPr lang="en-US" sz="3600" b="0">
                <a:solidFill>
                  <a:srgbClr val="C9D1D9"/>
                </a:solidFill>
                <a:latin typeface="Consolas" panose="020B0609020204030204" charset="0"/>
              </a:rPr>
              <a:t>(lab_image)</a:t>
            </a:r>
          </a:p>
          <a:p>
            <a:pPr marL="0" indent="0"/>
            <a:r>
              <a:rPr lang="en-US" sz="3600" b="0">
                <a:solidFill>
                  <a:srgbClr val="C9D1D9"/>
                </a:solidFill>
                <a:latin typeface="Consolas" panose="020B0609020204030204" charset="0"/>
              </a:rPr>
              <a:t> </a:t>
            </a:r>
            <a:endParaRPr lang="en-US" sz="3600" b="0">
              <a:latin typeface="Consolas" panose="020B06090202040302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12</a:t>
            </a:fld>
            <a:endParaRPr dirty="0"/>
          </a:p>
        </p:txBody>
      </p:sp>
      <p:sp>
        <p:nvSpPr>
          <p:cNvPr id="4" name="Text Placeholder 2"/>
          <p:cNvSpPr>
            <a:spLocks noGrp="1"/>
          </p:cNvSpPr>
          <p:nvPr/>
        </p:nvSpPr>
        <p:spPr>
          <a:xfrm>
            <a:off x="410210" y="350520"/>
            <a:ext cx="10090150" cy="6431915"/>
          </a:xfrm>
          <a:prstGeom prst="rect">
            <a:avLst/>
          </a:prstGeom>
          <a:solidFill>
            <a:srgbClr val="000000">
              <a:alpha val="100000"/>
            </a:srgbClr>
          </a:solidFill>
          <a:ln>
            <a:noFill/>
          </a:ln>
        </p:spPr>
        <p:txBody>
          <a:bodyPr wrap="square" lIns="91425" tIns="45700" rIns="91425" bIns="45700" anchor="t" anchorCtr="0">
            <a:normAutofit fontScale="32500" lnSpcReduction="10000"/>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rgbClr val="888888"/>
              </a:buClr>
              <a:buSzPts val="2400"/>
              <a:buFont typeface="Arial" panose="020B0604020202020204"/>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rgbClr val="888888"/>
              </a:buClr>
              <a:buSzPts val="2000"/>
              <a:buFont typeface="Arial" panose="020B0604020202020204"/>
              <a:buNone/>
              <a:defRPr sz="20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rgbClr val="888888"/>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indent="0" algn="l"/>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8B949E"/>
                </a:solidFill>
                <a:latin typeface="Consolas" panose="020B0609020204030204" charset="0"/>
                <a:ea typeface="Verdana" panose="020B0604030504040204" pitchFamily="34" charset="0"/>
                <a:cs typeface="Arial" panose="020B0604020202020204"/>
                <a:sym typeface="+mn-ea"/>
              </a:rPr>
              <a:t># Fuse the L channel with the infrared image using simple averaging</a:t>
            </a:r>
            <a:endParaRPr lang="en-US" sz="3600" b="0">
              <a:solidFill>
                <a:srgbClr val="8B949E"/>
              </a:solidFill>
              <a:latin typeface="Consolas" panose="020B0609020204030204" charset="0"/>
            </a:endParaRPr>
          </a:p>
          <a:p>
            <a:pPr marL="0" indent="0" algn="l"/>
            <a:r>
              <a:rPr lang="en-US" sz="3600">
                <a:solidFill>
                  <a:srgbClr val="C9D1D9"/>
                </a:solidFill>
                <a:latin typeface="Consolas" panose="020B0609020204030204" charset="0"/>
                <a:ea typeface="Verdana" panose="020B0604030504040204" pitchFamily="34" charset="0"/>
                <a:cs typeface="Arial" panose="020B0604020202020204"/>
                <a:sym typeface="+mn-ea"/>
              </a:rPr>
              <a:t>  fused_L </a:t>
            </a:r>
            <a:r>
              <a:rPr lang="en-US" sz="3600">
                <a:solidFill>
                  <a:srgbClr val="EC8E2C"/>
                </a:solidFill>
                <a:latin typeface="Consolas" panose="020B0609020204030204" charset="0"/>
                <a:ea typeface="Verdana" panose="020B0604030504040204" pitchFamily="34" charset="0"/>
                <a:cs typeface="Arial" panose="020B0604020202020204"/>
                <a:sym typeface="+mn-ea"/>
              </a:rPr>
              <a:t>=</a:t>
            </a:r>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FDAC54"/>
                </a:solidFill>
                <a:latin typeface="Consolas" panose="020B0609020204030204" charset="0"/>
                <a:ea typeface="Verdana" panose="020B0604030504040204" pitchFamily="34" charset="0"/>
                <a:cs typeface="Arial" panose="020B0604020202020204"/>
                <a:sym typeface="+mn-ea"/>
              </a:rPr>
              <a:t>cv2</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D2A8FF"/>
                </a:solidFill>
                <a:latin typeface="Consolas" panose="020B0609020204030204" charset="0"/>
                <a:ea typeface="Verdana" panose="020B0604030504040204" pitchFamily="34" charset="0"/>
                <a:cs typeface="Arial" panose="020B0604020202020204"/>
                <a:sym typeface="+mn-ea"/>
              </a:rPr>
              <a:t>addWeighted</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79C0FF"/>
                </a:solidFill>
                <a:latin typeface="Consolas" panose="020B0609020204030204" charset="0"/>
                <a:ea typeface="Verdana" panose="020B0604030504040204" pitchFamily="34" charset="0"/>
                <a:cs typeface="Arial" panose="020B0604020202020204"/>
                <a:sym typeface="+mn-ea"/>
              </a:rPr>
              <a:t>L</a:t>
            </a:r>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79C0FF"/>
                </a:solidFill>
                <a:latin typeface="Consolas" panose="020B0609020204030204" charset="0"/>
                <a:ea typeface="Verdana" panose="020B0604030504040204" pitchFamily="34" charset="0"/>
                <a:cs typeface="Arial" panose="020B0604020202020204"/>
                <a:sym typeface="+mn-ea"/>
              </a:rPr>
              <a:t>0.5</a:t>
            </a:r>
            <a:r>
              <a:rPr lang="en-US" sz="3600">
                <a:solidFill>
                  <a:srgbClr val="C9D1D9"/>
                </a:solidFill>
                <a:latin typeface="Consolas" panose="020B0609020204030204" charset="0"/>
                <a:ea typeface="Verdana" panose="020B0604030504040204" pitchFamily="34" charset="0"/>
                <a:cs typeface="Arial" panose="020B0604020202020204"/>
                <a:sym typeface="+mn-ea"/>
              </a:rPr>
              <a:t>, ir_image_resized, </a:t>
            </a:r>
            <a:r>
              <a:rPr lang="en-US" sz="3600">
                <a:solidFill>
                  <a:srgbClr val="79C0FF"/>
                </a:solidFill>
                <a:latin typeface="Consolas" panose="020B0609020204030204" charset="0"/>
                <a:ea typeface="Verdana" panose="020B0604030504040204" pitchFamily="34" charset="0"/>
                <a:cs typeface="Arial" panose="020B0604020202020204"/>
                <a:sym typeface="+mn-ea"/>
              </a:rPr>
              <a:t>0.5</a:t>
            </a:r>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79C0FF"/>
                </a:solidFill>
                <a:latin typeface="Consolas" panose="020B0609020204030204" charset="0"/>
                <a:ea typeface="Verdana" panose="020B0604030504040204" pitchFamily="34" charset="0"/>
                <a:cs typeface="Arial" panose="020B0604020202020204"/>
                <a:sym typeface="+mn-ea"/>
              </a:rPr>
              <a:t>0</a:t>
            </a:r>
            <a:r>
              <a:rPr lang="en-US" sz="3600">
                <a:solidFill>
                  <a:srgbClr val="C9D1D9"/>
                </a:solidFill>
                <a:latin typeface="Consolas" panose="020B0609020204030204" charset="0"/>
                <a:ea typeface="Verdana" panose="020B0604030504040204" pitchFamily="34" charset="0"/>
                <a:cs typeface="Arial" panose="020B0604020202020204"/>
                <a:sym typeface="+mn-ea"/>
              </a:rPr>
              <a:t>)</a:t>
            </a:r>
            <a:endParaRPr lang="en-US" sz="3600" b="0">
              <a:solidFill>
                <a:srgbClr val="C9D1D9"/>
              </a:solidFill>
              <a:latin typeface="Consolas" panose="020B0609020204030204" charset="0"/>
            </a:endParaRPr>
          </a:p>
          <a:p>
            <a:pPr marL="0" indent="0" algn="l"/>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8B949E"/>
                </a:solidFill>
                <a:latin typeface="Consolas" panose="020B0609020204030204" charset="0"/>
                <a:ea typeface="Verdana" panose="020B0604030504040204" pitchFamily="34" charset="0"/>
                <a:cs typeface="Arial" panose="020B0604020202020204"/>
                <a:sym typeface="+mn-ea"/>
              </a:rPr>
              <a:t># Merge the fused L channel back with the original A and B channels</a:t>
            </a:r>
            <a:endParaRPr lang="en-US" sz="3600" b="0">
              <a:solidFill>
                <a:srgbClr val="8B949E"/>
              </a:solidFill>
              <a:latin typeface="Consolas" panose="020B0609020204030204" charset="0"/>
            </a:endParaRPr>
          </a:p>
          <a:p>
            <a:pPr marL="0" indent="0" algn="l"/>
            <a:r>
              <a:rPr lang="en-US" sz="3600">
                <a:solidFill>
                  <a:srgbClr val="C9D1D9"/>
                </a:solidFill>
                <a:latin typeface="Consolas" panose="020B0609020204030204" charset="0"/>
                <a:ea typeface="Verdana" panose="020B0604030504040204" pitchFamily="34" charset="0"/>
                <a:cs typeface="Arial" panose="020B0604020202020204"/>
                <a:sym typeface="+mn-ea"/>
              </a:rPr>
              <a:t>  fused_lab_image </a:t>
            </a:r>
            <a:r>
              <a:rPr lang="en-US" sz="3600">
                <a:solidFill>
                  <a:srgbClr val="EC8E2C"/>
                </a:solidFill>
                <a:latin typeface="Consolas" panose="020B0609020204030204" charset="0"/>
                <a:ea typeface="Verdana" panose="020B0604030504040204" pitchFamily="34" charset="0"/>
                <a:cs typeface="Arial" panose="020B0604020202020204"/>
                <a:sym typeface="+mn-ea"/>
              </a:rPr>
              <a:t>=</a:t>
            </a:r>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FDAC54"/>
                </a:solidFill>
                <a:latin typeface="Consolas" panose="020B0609020204030204" charset="0"/>
                <a:ea typeface="Verdana" panose="020B0604030504040204" pitchFamily="34" charset="0"/>
                <a:cs typeface="Arial" panose="020B0604020202020204"/>
                <a:sym typeface="+mn-ea"/>
              </a:rPr>
              <a:t>cv2</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D2A8FF"/>
                </a:solidFill>
                <a:latin typeface="Consolas" panose="020B0609020204030204" charset="0"/>
                <a:ea typeface="Verdana" panose="020B0604030504040204" pitchFamily="34" charset="0"/>
                <a:cs typeface="Arial" panose="020B0604020202020204"/>
                <a:sym typeface="+mn-ea"/>
              </a:rPr>
              <a:t>merge</a:t>
            </a:r>
            <a:r>
              <a:rPr lang="en-US" sz="3600">
                <a:solidFill>
                  <a:srgbClr val="C9D1D9"/>
                </a:solidFill>
                <a:latin typeface="Consolas" panose="020B0609020204030204" charset="0"/>
                <a:ea typeface="Verdana" panose="020B0604030504040204" pitchFamily="34" charset="0"/>
                <a:cs typeface="Arial" panose="020B0604020202020204"/>
                <a:sym typeface="+mn-ea"/>
              </a:rPr>
              <a:t>((fused_L, </a:t>
            </a:r>
            <a:r>
              <a:rPr lang="en-US" sz="3600">
                <a:solidFill>
                  <a:srgbClr val="79C0FF"/>
                </a:solidFill>
                <a:latin typeface="Consolas" panose="020B0609020204030204" charset="0"/>
                <a:ea typeface="Verdana" panose="020B0604030504040204" pitchFamily="34" charset="0"/>
                <a:cs typeface="Arial" panose="020B0604020202020204"/>
                <a:sym typeface="+mn-ea"/>
              </a:rPr>
              <a:t>A</a:t>
            </a:r>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79C0FF"/>
                </a:solidFill>
                <a:latin typeface="Consolas" panose="020B0609020204030204" charset="0"/>
                <a:ea typeface="Verdana" panose="020B0604030504040204" pitchFamily="34" charset="0"/>
                <a:cs typeface="Arial" panose="020B0604020202020204"/>
                <a:sym typeface="+mn-ea"/>
              </a:rPr>
              <a:t>B</a:t>
            </a:r>
            <a:r>
              <a:rPr lang="en-US" sz="3600">
                <a:solidFill>
                  <a:srgbClr val="C9D1D9"/>
                </a:solidFill>
                <a:latin typeface="Consolas" panose="020B0609020204030204" charset="0"/>
                <a:ea typeface="Verdana" panose="020B0604030504040204" pitchFamily="34" charset="0"/>
                <a:cs typeface="Arial" panose="020B0604020202020204"/>
                <a:sym typeface="+mn-ea"/>
              </a:rPr>
              <a:t>))</a:t>
            </a:r>
            <a:endParaRPr lang="en-US" sz="3600" b="0">
              <a:solidFill>
                <a:srgbClr val="C9D1D9"/>
              </a:solidFill>
              <a:latin typeface="Consolas" panose="020B0609020204030204" charset="0"/>
            </a:endParaRPr>
          </a:p>
          <a:p>
            <a:pPr marL="0" indent="0" algn="l"/>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8B949E"/>
                </a:solidFill>
                <a:latin typeface="Consolas" panose="020B0609020204030204" charset="0"/>
                <a:ea typeface="Verdana" panose="020B0604030504040204" pitchFamily="34" charset="0"/>
                <a:cs typeface="Arial" panose="020B0604020202020204"/>
                <a:sym typeface="+mn-ea"/>
              </a:rPr>
              <a:t># Convert the fused LAB image back to RGB color space for visualization</a:t>
            </a:r>
            <a:endParaRPr lang="en-US" sz="3600" b="0">
              <a:solidFill>
                <a:srgbClr val="8B949E"/>
              </a:solidFill>
              <a:latin typeface="Consolas" panose="020B0609020204030204" charset="0"/>
            </a:endParaRPr>
          </a:p>
          <a:p>
            <a:pPr marL="0" indent="0" algn="l"/>
            <a:r>
              <a:rPr lang="en-US" sz="3600">
                <a:solidFill>
                  <a:srgbClr val="C9D1D9"/>
                </a:solidFill>
                <a:latin typeface="Consolas" panose="020B0609020204030204" charset="0"/>
                <a:ea typeface="Verdana" panose="020B0604030504040204" pitchFamily="34" charset="0"/>
                <a:cs typeface="Arial" panose="020B0604020202020204"/>
                <a:sym typeface="+mn-ea"/>
              </a:rPr>
              <a:t>  fused_rgb_image </a:t>
            </a:r>
            <a:r>
              <a:rPr lang="en-US" sz="3600">
                <a:solidFill>
                  <a:srgbClr val="EC8E2C"/>
                </a:solidFill>
                <a:latin typeface="Consolas" panose="020B0609020204030204" charset="0"/>
                <a:ea typeface="Verdana" panose="020B0604030504040204" pitchFamily="34" charset="0"/>
                <a:cs typeface="Arial" panose="020B0604020202020204"/>
                <a:sym typeface="+mn-ea"/>
              </a:rPr>
              <a:t>=</a:t>
            </a:r>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FDAC54"/>
                </a:solidFill>
                <a:latin typeface="Consolas" panose="020B0609020204030204" charset="0"/>
                <a:ea typeface="Verdana" panose="020B0604030504040204" pitchFamily="34" charset="0"/>
                <a:cs typeface="Arial" panose="020B0604020202020204"/>
                <a:sym typeface="+mn-ea"/>
              </a:rPr>
              <a:t>cv2</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D2A8FF"/>
                </a:solidFill>
                <a:latin typeface="Consolas" panose="020B0609020204030204" charset="0"/>
                <a:ea typeface="Verdana" panose="020B0604030504040204" pitchFamily="34" charset="0"/>
                <a:cs typeface="Arial" panose="020B0604020202020204"/>
                <a:sym typeface="+mn-ea"/>
              </a:rPr>
              <a:t>cvtColor</a:t>
            </a:r>
            <a:r>
              <a:rPr lang="en-US" sz="3600">
                <a:solidFill>
                  <a:srgbClr val="C9D1D9"/>
                </a:solidFill>
                <a:latin typeface="Consolas" panose="020B0609020204030204" charset="0"/>
                <a:ea typeface="Verdana" panose="020B0604030504040204" pitchFamily="34" charset="0"/>
                <a:cs typeface="Arial" panose="020B0604020202020204"/>
                <a:sym typeface="+mn-ea"/>
              </a:rPr>
              <a:t>(fused_lab_image, </a:t>
            </a:r>
            <a:r>
              <a:rPr lang="en-US" sz="3600">
                <a:solidFill>
                  <a:srgbClr val="FDAC54"/>
                </a:solidFill>
                <a:latin typeface="Consolas" panose="020B0609020204030204" charset="0"/>
                <a:ea typeface="Verdana" panose="020B0604030504040204" pitchFamily="34" charset="0"/>
                <a:cs typeface="Arial" panose="020B0604020202020204"/>
                <a:sym typeface="+mn-ea"/>
              </a:rPr>
              <a:t>cv2</a:t>
            </a:r>
            <a:r>
              <a:rPr lang="en-US" sz="3600">
                <a:solidFill>
                  <a:srgbClr val="C9D1D9"/>
                </a:solidFill>
                <a:latin typeface="Consolas" panose="020B0609020204030204" charset="0"/>
                <a:ea typeface="Verdana" panose="020B0604030504040204" pitchFamily="34" charset="0"/>
                <a:cs typeface="Arial" panose="020B0604020202020204"/>
                <a:sym typeface="+mn-ea"/>
              </a:rPr>
              <a:t>.COLOR_LAB2BGR)</a:t>
            </a:r>
            <a:endParaRPr lang="en-US" sz="3600" b="0">
              <a:solidFill>
                <a:srgbClr val="C9D1D9"/>
              </a:solidFill>
              <a:latin typeface="Consolas" panose="020B0609020204030204" charset="0"/>
            </a:endParaRPr>
          </a:p>
          <a:p>
            <a:pPr marL="0" indent="0" algn="l"/>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8B949E"/>
                </a:solidFill>
                <a:latin typeface="Consolas" panose="020B0609020204030204" charset="0"/>
                <a:ea typeface="Verdana" panose="020B0604030504040204" pitchFamily="34" charset="0"/>
                <a:cs typeface="Arial" panose="020B0604020202020204"/>
                <a:sym typeface="+mn-ea"/>
              </a:rPr>
              <a:t># Display the images using matplotlib</a:t>
            </a:r>
            <a:endParaRPr lang="en-US" sz="3600" b="0">
              <a:solidFill>
                <a:srgbClr val="8B949E"/>
              </a:solidFill>
              <a:latin typeface="Consolas" panose="020B0609020204030204" charset="0"/>
            </a:endParaRPr>
          </a:p>
          <a:p>
            <a:pPr marL="0" indent="0" algn="l"/>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FDAC54"/>
                </a:solidFill>
                <a:latin typeface="Consolas" panose="020B0609020204030204" charset="0"/>
                <a:ea typeface="Verdana" panose="020B0604030504040204" pitchFamily="34" charset="0"/>
                <a:cs typeface="Arial" panose="020B0604020202020204"/>
                <a:sym typeface="+mn-ea"/>
              </a:rPr>
              <a:t>plt</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D2A8FF"/>
                </a:solidFill>
                <a:latin typeface="Consolas" panose="020B0609020204030204" charset="0"/>
                <a:ea typeface="Verdana" panose="020B0604030504040204" pitchFamily="34" charset="0"/>
                <a:cs typeface="Arial" panose="020B0604020202020204"/>
                <a:sym typeface="+mn-ea"/>
              </a:rPr>
              <a:t>figure</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FDAC54"/>
                </a:solidFill>
                <a:latin typeface="Consolas" panose="020B0609020204030204" charset="0"/>
                <a:ea typeface="Verdana" panose="020B0604030504040204" pitchFamily="34" charset="0"/>
                <a:cs typeface="Arial" panose="020B0604020202020204"/>
                <a:sym typeface="+mn-ea"/>
              </a:rPr>
              <a:t>figsize</a:t>
            </a:r>
            <a:r>
              <a:rPr lang="en-US" sz="3600">
                <a:solidFill>
                  <a:srgbClr val="EC8E2C"/>
                </a:solidFill>
                <a:latin typeface="Consolas" panose="020B0609020204030204" charset="0"/>
                <a:ea typeface="Verdana" panose="020B0604030504040204" pitchFamily="34" charset="0"/>
                <a:cs typeface="Arial" panose="020B0604020202020204"/>
                <a:sym typeface="+mn-ea"/>
              </a:rPr>
              <a:t>=</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79C0FF"/>
                </a:solidFill>
                <a:latin typeface="Consolas" panose="020B0609020204030204" charset="0"/>
                <a:ea typeface="Verdana" panose="020B0604030504040204" pitchFamily="34" charset="0"/>
                <a:cs typeface="Arial" panose="020B0604020202020204"/>
                <a:sym typeface="+mn-ea"/>
              </a:rPr>
              <a:t>15</a:t>
            </a:r>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79C0FF"/>
                </a:solidFill>
                <a:latin typeface="Consolas" panose="020B0609020204030204" charset="0"/>
                <a:ea typeface="Verdana" panose="020B0604030504040204" pitchFamily="34" charset="0"/>
                <a:cs typeface="Arial" panose="020B0604020202020204"/>
                <a:sym typeface="+mn-ea"/>
              </a:rPr>
              <a:t>5</a:t>
            </a:r>
            <a:r>
              <a:rPr lang="en-US" sz="3600">
                <a:solidFill>
                  <a:srgbClr val="C9D1D9"/>
                </a:solidFill>
                <a:latin typeface="Consolas" panose="020B0609020204030204" charset="0"/>
                <a:ea typeface="Verdana" panose="020B0604030504040204" pitchFamily="34" charset="0"/>
                <a:cs typeface="Arial" panose="020B0604020202020204"/>
                <a:sym typeface="+mn-ea"/>
              </a:rPr>
              <a:t>))</a:t>
            </a:r>
            <a:endParaRPr lang="en-US" sz="3600" b="0">
              <a:solidFill>
                <a:srgbClr val="C9D1D9"/>
              </a:solidFill>
              <a:latin typeface="Consolas" panose="020B0609020204030204" charset="0"/>
            </a:endParaRPr>
          </a:p>
          <a:p>
            <a:pPr marL="0" indent="0" algn="l"/>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FDAC54"/>
                </a:solidFill>
                <a:latin typeface="Consolas" panose="020B0609020204030204" charset="0"/>
                <a:ea typeface="Verdana" panose="020B0604030504040204" pitchFamily="34" charset="0"/>
                <a:cs typeface="Arial" panose="020B0604020202020204"/>
                <a:sym typeface="+mn-ea"/>
              </a:rPr>
              <a:t>plt</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D2A8FF"/>
                </a:solidFill>
                <a:latin typeface="Consolas" panose="020B0609020204030204" charset="0"/>
                <a:ea typeface="Verdana" panose="020B0604030504040204" pitchFamily="34" charset="0"/>
                <a:cs typeface="Arial" panose="020B0604020202020204"/>
                <a:sym typeface="+mn-ea"/>
              </a:rPr>
              <a:t>subplot</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79C0FF"/>
                </a:solidFill>
                <a:latin typeface="Consolas" panose="020B0609020204030204" charset="0"/>
                <a:ea typeface="Verdana" panose="020B0604030504040204" pitchFamily="34" charset="0"/>
                <a:cs typeface="Arial" panose="020B0604020202020204"/>
                <a:sym typeface="+mn-ea"/>
              </a:rPr>
              <a:t>1</a:t>
            </a:r>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79C0FF"/>
                </a:solidFill>
                <a:latin typeface="Consolas" panose="020B0609020204030204" charset="0"/>
                <a:ea typeface="Verdana" panose="020B0604030504040204" pitchFamily="34" charset="0"/>
                <a:cs typeface="Arial" panose="020B0604020202020204"/>
                <a:sym typeface="+mn-ea"/>
              </a:rPr>
              <a:t>3</a:t>
            </a:r>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79C0FF"/>
                </a:solidFill>
                <a:latin typeface="Consolas" panose="020B0609020204030204" charset="0"/>
                <a:ea typeface="Verdana" panose="020B0604030504040204" pitchFamily="34" charset="0"/>
                <a:cs typeface="Arial" panose="020B0604020202020204"/>
                <a:sym typeface="+mn-ea"/>
              </a:rPr>
              <a:t>1</a:t>
            </a:r>
            <a:r>
              <a:rPr lang="en-US" sz="3600">
                <a:solidFill>
                  <a:srgbClr val="C9D1D9"/>
                </a:solidFill>
                <a:latin typeface="Consolas" panose="020B0609020204030204" charset="0"/>
                <a:ea typeface="Verdana" panose="020B0604030504040204" pitchFamily="34" charset="0"/>
                <a:cs typeface="Arial" panose="020B0604020202020204"/>
                <a:sym typeface="+mn-ea"/>
              </a:rPr>
              <a:t>)</a:t>
            </a:r>
            <a:endParaRPr lang="en-US" sz="3600" b="0">
              <a:solidFill>
                <a:srgbClr val="C9D1D9"/>
              </a:solidFill>
              <a:latin typeface="Consolas" panose="020B0609020204030204" charset="0"/>
            </a:endParaRPr>
          </a:p>
          <a:p>
            <a:pPr marL="0" indent="0" algn="l"/>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FDAC54"/>
                </a:solidFill>
                <a:latin typeface="Consolas" panose="020B0609020204030204" charset="0"/>
                <a:ea typeface="Verdana" panose="020B0604030504040204" pitchFamily="34" charset="0"/>
                <a:cs typeface="Arial" panose="020B0604020202020204"/>
                <a:sym typeface="+mn-ea"/>
              </a:rPr>
              <a:t>plt</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D2A8FF"/>
                </a:solidFill>
                <a:latin typeface="Consolas" panose="020B0609020204030204" charset="0"/>
                <a:ea typeface="Verdana" panose="020B0604030504040204" pitchFamily="34" charset="0"/>
                <a:cs typeface="Arial" panose="020B0604020202020204"/>
                <a:sym typeface="+mn-ea"/>
              </a:rPr>
              <a:t>title</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A5D6FF"/>
                </a:solidFill>
                <a:latin typeface="Consolas" panose="020B0609020204030204" charset="0"/>
                <a:ea typeface="Verdana" panose="020B0604030504040204" pitchFamily="34" charset="0"/>
                <a:cs typeface="Arial" panose="020B0604020202020204"/>
                <a:sym typeface="+mn-ea"/>
              </a:rPr>
              <a:t>'Infrared Image'</a:t>
            </a:r>
            <a:r>
              <a:rPr lang="en-US" sz="3600">
                <a:solidFill>
                  <a:srgbClr val="C9D1D9"/>
                </a:solidFill>
                <a:latin typeface="Consolas" panose="020B0609020204030204" charset="0"/>
                <a:ea typeface="Verdana" panose="020B0604030504040204" pitchFamily="34" charset="0"/>
                <a:cs typeface="Arial" panose="020B0604020202020204"/>
                <a:sym typeface="+mn-ea"/>
              </a:rPr>
              <a:t>)</a:t>
            </a:r>
            <a:endParaRPr lang="en-US" sz="3600" b="0">
              <a:solidFill>
                <a:srgbClr val="C9D1D9"/>
              </a:solidFill>
              <a:latin typeface="Consolas" panose="020B0609020204030204" charset="0"/>
            </a:endParaRPr>
          </a:p>
          <a:p>
            <a:pPr marL="0" indent="0" algn="l"/>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FDAC54"/>
                </a:solidFill>
                <a:latin typeface="Consolas" panose="020B0609020204030204" charset="0"/>
                <a:ea typeface="Verdana" panose="020B0604030504040204" pitchFamily="34" charset="0"/>
                <a:cs typeface="Arial" panose="020B0604020202020204"/>
                <a:sym typeface="+mn-ea"/>
              </a:rPr>
              <a:t>plt</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D2A8FF"/>
                </a:solidFill>
                <a:latin typeface="Consolas" panose="020B0609020204030204" charset="0"/>
                <a:ea typeface="Verdana" panose="020B0604030504040204" pitchFamily="34" charset="0"/>
                <a:cs typeface="Arial" panose="020B0604020202020204"/>
                <a:sym typeface="+mn-ea"/>
              </a:rPr>
              <a:t>imshow</a:t>
            </a:r>
            <a:r>
              <a:rPr lang="en-US" sz="3600">
                <a:solidFill>
                  <a:srgbClr val="C9D1D9"/>
                </a:solidFill>
                <a:latin typeface="Consolas" panose="020B0609020204030204" charset="0"/>
                <a:ea typeface="Verdana" panose="020B0604030504040204" pitchFamily="34" charset="0"/>
                <a:cs typeface="Arial" panose="020B0604020202020204"/>
                <a:sym typeface="+mn-ea"/>
              </a:rPr>
              <a:t>(ir_image, </a:t>
            </a:r>
            <a:r>
              <a:rPr lang="en-US" sz="3600">
                <a:solidFill>
                  <a:srgbClr val="FDAC54"/>
                </a:solidFill>
                <a:latin typeface="Consolas" panose="020B0609020204030204" charset="0"/>
                <a:ea typeface="Verdana" panose="020B0604030504040204" pitchFamily="34" charset="0"/>
                <a:cs typeface="Arial" panose="020B0604020202020204"/>
                <a:sym typeface="+mn-ea"/>
              </a:rPr>
              <a:t>cmap</a:t>
            </a:r>
            <a:r>
              <a:rPr lang="en-US" sz="3600">
                <a:solidFill>
                  <a:srgbClr val="EC8E2C"/>
                </a:solidFill>
                <a:latin typeface="Consolas" panose="020B0609020204030204" charset="0"/>
                <a:ea typeface="Verdana" panose="020B0604030504040204" pitchFamily="34" charset="0"/>
                <a:cs typeface="Arial" panose="020B0604020202020204"/>
                <a:sym typeface="+mn-ea"/>
              </a:rPr>
              <a:t>=</a:t>
            </a:r>
            <a:r>
              <a:rPr lang="en-US" sz="3600">
                <a:solidFill>
                  <a:srgbClr val="A5D6FF"/>
                </a:solidFill>
                <a:latin typeface="Consolas" panose="020B0609020204030204" charset="0"/>
                <a:ea typeface="Verdana" panose="020B0604030504040204" pitchFamily="34" charset="0"/>
                <a:cs typeface="Arial" panose="020B0604020202020204"/>
                <a:sym typeface="+mn-ea"/>
              </a:rPr>
              <a:t>'gray'</a:t>
            </a:r>
            <a:r>
              <a:rPr lang="en-US" sz="3600">
                <a:solidFill>
                  <a:srgbClr val="C9D1D9"/>
                </a:solidFill>
                <a:latin typeface="Consolas" panose="020B0609020204030204" charset="0"/>
                <a:ea typeface="Verdana" panose="020B0604030504040204" pitchFamily="34" charset="0"/>
                <a:cs typeface="Arial" panose="020B0604020202020204"/>
                <a:sym typeface="+mn-ea"/>
              </a:rPr>
              <a:t>)</a:t>
            </a:r>
            <a:endParaRPr lang="en-US" sz="3600" b="0">
              <a:solidFill>
                <a:srgbClr val="C9D1D9"/>
              </a:solidFill>
              <a:latin typeface="Consolas" panose="020B0609020204030204" charset="0"/>
            </a:endParaRPr>
          </a:p>
          <a:p>
            <a:pPr marL="0" indent="0" algn="l"/>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FDAC54"/>
                </a:solidFill>
                <a:latin typeface="Consolas" panose="020B0609020204030204" charset="0"/>
                <a:ea typeface="Verdana" panose="020B0604030504040204" pitchFamily="34" charset="0"/>
                <a:cs typeface="Arial" panose="020B0604020202020204"/>
                <a:sym typeface="+mn-ea"/>
              </a:rPr>
              <a:t>plt</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D2A8FF"/>
                </a:solidFill>
                <a:latin typeface="Consolas" panose="020B0609020204030204" charset="0"/>
                <a:ea typeface="Verdana" panose="020B0604030504040204" pitchFamily="34" charset="0"/>
                <a:cs typeface="Arial" panose="020B0604020202020204"/>
                <a:sym typeface="+mn-ea"/>
              </a:rPr>
              <a:t>axis</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A5D6FF"/>
                </a:solidFill>
                <a:latin typeface="Consolas" panose="020B0609020204030204" charset="0"/>
                <a:ea typeface="Verdana" panose="020B0604030504040204" pitchFamily="34" charset="0"/>
                <a:cs typeface="Arial" panose="020B0604020202020204"/>
                <a:sym typeface="+mn-ea"/>
              </a:rPr>
              <a:t>'off'</a:t>
            </a:r>
            <a:r>
              <a:rPr lang="en-US" sz="3600">
                <a:solidFill>
                  <a:srgbClr val="C9D1D9"/>
                </a:solidFill>
                <a:latin typeface="Consolas" panose="020B0609020204030204" charset="0"/>
                <a:ea typeface="Verdana" panose="020B0604030504040204" pitchFamily="34" charset="0"/>
                <a:cs typeface="Arial" panose="020B0604020202020204"/>
                <a:sym typeface="+mn-ea"/>
              </a:rPr>
              <a:t>)</a:t>
            </a:r>
            <a:endParaRPr lang="en-US" sz="3600" b="0">
              <a:solidFill>
                <a:srgbClr val="C9D1D9"/>
              </a:solidFill>
              <a:latin typeface="Consolas" panose="020B0609020204030204" charset="0"/>
            </a:endParaRPr>
          </a:p>
          <a:p>
            <a:pPr marL="0" indent="0" algn="l"/>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FDAC54"/>
                </a:solidFill>
                <a:latin typeface="Consolas" panose="020B0609020204030204" charset="0"/>
                <a:ea typeface="Verdana" panose="020B0604030504040204" pitchFamily="34" charset="0"/>
                <a:cs typeface="Arial" panose="020B0604020202020204"/>
                <a:sym typeface="+mn-ea"/>
              </a:rPr>
              <a:t>plt</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D2A8FF"/>
                </a:solidFill>
                <a:latin typeface="Consolas" panose="020B0609020204030204" charset="0"/>
                <a:ea typeface="Verdana" panose="020B0604030504040204" pitchFamily="34" charset="0"/>
                <a:cs typeface="Arial" panose="020B0604020202020204"/>
                <a:sym typeface="+mn-ea"/>
              </a:rPr>
              <a:t>subplot</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79C0FF"/>
                </a:solidFill>
                <a:latin typeface="Consolas" panose="020B0609020204030204" charset="0"/>
                <a:ea typeface="Verdana" panose="020B0604030504040204" pitchFamily="34" charset="0"/>
                <a:cs typeface="Arial" panose="020B0604020202020204"/>
                <a:sym typeface="+mn-ea"/>
              </a:rPr>
              <a:t>1</a:t>
            </a:r>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79C0FF"/>
                </a:solidFill>
                <a:latin typeface="Consolas" panose="020B0609020204030204" charset="0"/>
                <a:ea typeface="Verdana" panose="020B0604030504040204" pitchFamily="34" charset="0"/>
                <a:cs typeface="Arial" panose="020B0604020202020204"/>
                <a:sym typeface="+mn-ea"/>
              </a:rPr>
              <a:t>3</a:t>
            </a:r>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79C0FF"/>
                </a:solidFill>
                <a:latin typeface="Consolas" panose="020B0609020204030204" charset="0"/>
                <a:ea typeface="Verdana" panose="020B0604030504040204" pitchFamily="34" charset="0"/>
                <a:cs typeface="Arial" panose="020B0604020202020204"/>
                <a:sym typeface="+mn-ea"/>
              </a:rPr>
              <a:t>2</a:t>
            </a:r>
            <a:r>
              <a:rPr lang="en-US" sz="3600">
                <a:solidFill>
                  <a:srgbClr val="C9D1D9"/>
                </a:solidFill>
                <a:latin typeface="Consolas" panose="020B0609020204030204" charset="0"/>
                <a:ea typeface="Verdana" panose="020B0604030504040204" pitchFamily="34" charset="0"/>
                <a:cs typeface="Arial" panose="020B0604020202020204"/>
                <a:sym typeface="+mn-ea"/>
              </a:rPr>
              <a:t>)</a:t>
            </a:r>
            <a:endParaRPr lang="en-US" sz="3600" b="0">
              <a:solidFill>
                <a:srgbClr val="C9D1D9"/>
              </a:solidFill>
              <a:latin typeface="Consolas" panose="020B0609020204030204" charset="0"/>
            </a:endParaRPr>
          </a:p>
          <a:p>
            <a:pPr marL="0" indent="0" algn="l"/>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FDAC54"/>
                </a:solidFill>
                <a:latin typeface="Consolas" panose="020B0609020204030204" charset="0"/>
                <a:ea typeface="Verdana" panose="020B0604030504040204" pitchFamily="34" charset="0"/>
                <a:cs typeface="Arial" panose="020B0604020202020204"/>
                <a:sym typeface="+mn-ea"/>
              </a:rPr>
              <a:t>plt</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D2A8FF"/>
                </a:solidFill>
                <a:latin typeface="Consolas" panose="020B0609020204030204" charset="0"/>
                <a:ea typeface="Verdana" panose="020B0604030504040204" pitchFamily="34" charset="0"/>
                <a:cs typeface="Arial" panose="020B0604020202020204"/>
                <a:sym typeface="+mn-ea"/>
              </a:rPr>
              <a:t>title</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A5D6FF"/>
                </a:solidFill>
                <a:latin typeface="Consolas" panose="020B0609020204030204" charset="0"/>
                <a:ea typeface="Verdana" panose="020B0604030504040204" pitchFamily="34" charset="0"/>
                <a:cs typeface="Arial" panose="020B0604020202020204"/>
                <a:sym typeface="+mn-ea"/>
              </a:rPr>
              <a:t>'LAB Image'</a:t>
            </a:r>
            <a:r>
              <a:rPr lang="en-US" sz="3600">
                <a:solidFill>
                  <a:srgbClr val="C9D1D9"/>
                </a:solidFill>
                <a:latin typeface="Consolas" panose="020B0609020204030204" charset="0"/>
                <a:ea typeface="Verdana" panose="020B0604030504040204" pitchFamily="34" charset="0"/>
                <a:cs typeface="Arial" panose="020B0604020202020204"/>
                <a:sym typeface="+mn-ea"/>
              </a:rPr>
              <a:t>)</a:t>
            </a:r>
            <a:endParaRPr lang="en-US" sz="3600" b="0">
              <a:solidFill>
                <a:srgbClr val="C9D1D9"/>
              </a:solidFill>
              <a:latin typeface="Consolas" panose="020B0609020204030204" charset="0"/>
            </a:endParaRPr>
          </a:p>
          <a:p>
            <a:pPr marL="0" indent="0" algn="l"/>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FDAC54"/>
                </a:solidFill>
                <a:latin typeface="Consolas" panose="020B0609020204030204" charset="0"/>
                <a:ea typeface="Verdana" panose="020B0604030504040204" pitchFamily="34" charset="0"/>
                <a:cs typeface="Arial" panose="020B0604020202020204"/>
                <a:sym typeface="+mn-ea"/>
              </a:rPr>
              <a:t>plt</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D2A8FF"/>
                </a:solidFill>
                <a:latin typeface="Consolas" panose="020B0609020204030204" charset="0"/>
                <a:ea typeface="Verdana" panose="020B0604030504040204" pitchFamily="34" charset="0"/>
                <a:cs typeface="Arial" panose="020B0604020202020204"/>
                <a:sym typeface="+mn-ea"/>
              </a:rPr>
              <a:t>imshow</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FDAC54"/>
                </a:solidFill>
                <a:latin typeface="Consolas" panose="020B0609020204030204" charset="0"/>
                <a:ea typeface="Verdana" panose="020B0604030504040204" pitchFamily="34" charset="0"/>
                <a:cs typeface="Arial" panose="020B0604020202020204"/>
                <a:sym typeface="+mn-ea"/>
              </a:rPr>
              <a:t>cv2</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D2A8FF"/>
                </a:solidFill>
                <a:latin typeface="Consolas" panose="020B0609020204030204" charset="0"/>
                <a:ea typeface="Verdana" panose="020B0604030504040204" pitchFamily="34" charset="0"/>
                <a:cs typeface="Arial" panose="020B0604020202020204"/>
                <a:sym typeface="+mn-ea"/>
              </a:rPr>
              <a:t>cvtColor</a:t>
            </a:r>
            <a:r>
              <a:rPr lang="en-US" sz="3600">
                <a:solidFill>
                  <a:srgbClr val="C9D1D9"/>
                </a:solidFill>
                <a:latin typeface="Consolas" panose="020B0609020204030204" charset="0"/>
                <a:ea typeface="Verdana" panose="020B0604030504040204" pitchFamily="34" charset="0"/>
                <a:cs typeface="Arial" panose="020B0604020202020204"/>
                <a:sym typeface="+mn-ea"/>
              </a:rPr>
              <a:t>(lab_image, </a:t>
            </a:r>
            <a:r>
              <a:rPr lang="en-US" sz="3600">
                <a:solidFill>
                  <a:srgbClr val="FDAC54"/>
                </a:solidFill>
                <a:latin typeface="Consolas" panose="020B0609020204030204" charset="0"/>
                <a:ea typeface="Verdana" panose="020B0604030504040204" pitchFamily="34" charset="0"/>
                <a:cs typeface="Arial" panose="020B0604020202020204"/>
                <a:sym typeface="+mn-ea"/>
              </a:rPr>
              <a:t>cv2</a:t>
            </a:r>
            <a:r>
              <a:rPr lang="en-US" sz="3600">
                <a:solidFill>
                  <a:srgbClr val="C9D1D9"/>
                </a:solidFill>
                <a:latin typeface="Consolas" panose="020B0609020204030204" charset="0"/>
                <a:ea typeface="Verdana" panose="020B0604030504040204" pitchFamily="34" charset="0"/>
                <a:cs typeface="Arial" panose="020B0604020202020204"/>
                <a:sym typeface="+mn-ea"/>
              </a:rPr>
              <a:t>.COLOR_LAB2RGB))</a:t>
            </a:r>
            <a:endParaRPr lang="en-US" sz="3600" b="0">
              <a:solidFill>
                <a:srgbClr val="C9D1D9"/>
              </a:solidFill>
              <a:latin typeface="Consolas" panose="020B0609020204030204" charset="0"/>
            </a:endParaRPr>
          </a:p>
          <a:p>
            <a:pPr marL="0" indent="0" algn="l"/>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FDAC54"/>
                </a:solidFill>
                <a:latin typeface="Consolas" panose="020B0609020204030204" charset="0"/>
                <a:ea typeface="Verdana" panose="020B0604030504040204" pitchFamily="34" charset="0"/>
                <a:cs typeface="Arial" panose="020B0604020202020204"/>
                <a:sym typeface="+mn-ea"/>
              </a:rPr>
              <a:t>plt</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D2A8FF"/>
                </a:solidFill>
                <a:latin typeface="Consolas" panose="020B0609020204030204" charset="0"/>
                <a:ea typeface="Verdana" panose="020B0604030504040204" pitchFamily="34" charset="0"/>
                <a:cs typeface="Arial" panose="020B0604020202020204"/>
                <a:sym typeface="+mn-ea"/>
              </a:rPr>
              <a:t>axis</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A5D6FF"/>
                </a:solidFill>
                <a:latin typeface="Consolas" panose="020B0609020204030204" charset="0"/>
                <a:ea typeface="Verdana" panose="020B0604030504040204" pitchFamily="34" charset="0"/>
                <a:cs typeface="Arial" panose="020B0604020202020204"/>
                <a:sym typeface="+mn-ea"/>
              </a:rPr>
              <a:t>'off'</a:t>
            </a:r>
            <a:r>
              <a:rPr lang="en-US" sz="3600">
                <a:solidFill>
                  <a:srgbClr val="C9D1D9"/>
                </a:solidFill>
                <a:latin typeface="Consolas" panose="020B0609020204030204" charset="0"/>
                <a:ea typeface="Verdana" panose="020B0604030504040204" pitchFamily="34" charset="0"/>
                <a:cs typeface="Arial" panose="020B0604020202020204"/>
                <a:sym typeface="+mn-ea"/>
              </a:rPr>
              <a:t>)</a:t>
            </a:r>
            <a:endParaRPr lang="en-US" sz="3600" b="0">
              <a:solidFill>
                <a:srgbClr val="C9D1D9"/>
              </a:solidFill>
              <a:latin typeface="Consolas" panose="020B0609020204030204" charset="0"/>
            </a:endParaRPr>
          </a:p>
          <a:p>
            <a:pPr marL="0" indent="0" algn="l"/>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FDAC54"/>
                </a:solidFill>
                <a:latin typeface="Consolas" panose="020B0609020204030204" charset="0"/>
                <a:ea typeface="Verdana" panose="020B0604030504040204" pitchFamily="34" charset="0"/>
                <a:cs typeface="Arial" panose="020B0604020202020204"/>
                <a:sym typeface="+mn-ea"/>
              </a:rPr>
              <a:t>plt</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D2A8FF"/>
                </a:solidFill>
                <a:latin typeface="Consolas" panose="020B0609020204030204" charset="0"/>
                <a:ea typeface="Verdana" panose="020B0604030504040204" pitchFamily="34" charset="0"/>
                <a:cs typeface="Arial" panose="020B0604020202020204"/>
                <a:sym typeface="+mn-ea"/>
              </a:rPr>
              <a:t>subplot</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79C0FF"/>
                </a:solidFill>
                <a:latin typeface="Consolas" panose="020B0609020204030204" charset="0"/>
                <a:ea typeface="Verdana" panose="020B0604030504040204" pitchFamily="34" charset="0"/>
                <a:cs typeface="Arial" panose="020B0604020202020204"/>
                <a:sym typeface="+mn-ea"/>
              </a:rPr>
              <a:t>1</a:t>
            </a:r>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79C0FF"/>
                </a:solidFill>
                <a:latin typeface="Consolas" panose="020B0609020204030204" charset="0"/>
                <a:ea typeface="Verdana" panose="020B0604030504040204" pitchFamily="34" charset="0"/>
                <a:cs typeface="Arial" panose="020B0604020202020204"/>
                <a:sym typeface="+mn-ea"/>
              </a:rPr>
              <a:t>3</a:t>
            </a:r>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79C0FF"/>
                </a:solidFill>
                <a:latin typeface="Consolas" panose="020B0609020204030204" charset="0"/>
                <a:ea typeface="Verdana" panose="020B0604030504040204" pitchFamily="34" charset="0"/>
                <a:cs typeface="Arial" panose="020B0604020202020204"/>
                <a:sym typeface="+mn-ea"/>
              </a:rPr>
              <a:t>3</a:t>
            </a:r>
            <a:r>
              <a:rPr lang="en-US" sz="3600">
                <a:solidFill>
                  <a:srgbClr val="C9D1D9"/>
                </a:solidFill>
                <a:latin typeface="Consolas" panose="020B0609020204030204" charset="0"/>
                <a:ea typeface="Verdana" panose="020B0604030504040204" pitchFamily="34" charset="0"/>
                <a:cs typeface="Arial" panose="020B0604020202020204"/>
                <a:sym typeface="+mn-ea"/>
              </a:rPr>
              <a:t>)</a:t>
            </a:r>
            <a:endParaRPr lang="en-US" sz="3600" b="0">
              <a:solidFill>
                <a:srgbClr val="C9D1D9"/>
              </a:solidFill>
              <a:latin typeface="Consolas" panose="020B0609020204030204" charset="0"/>
            </a:endParaRPr>
          </a:p>
          <a:p>
            <a:pPr marL="0" indent="0" algn="l"/>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FDAC54"/>
                </a:solidFill>
                <a:latin typeface="Consolas" panose="020B0609020204030204" charset="0"/>
                <a:ea typeface="Verdana" panose="020B0604030504040204" pitchFamily="34" charset="0"/>
                <a:cs typeface="Arial" panose="020B0604020202020204"/>
                <a:sym typeface="+mn-ea"/>
              </a:rPr>
              <a:t>plt</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D2A8FF"/>
                </a:solidFill>
                <a:latin typeface="Consolas" panose="020B0609020204030204" charset="0"/>
                <a:ea typeface="Verdana" panose="020B0604030504040204" pitchFamily="34" charset="0"/>
                <a:cs typeface="Arial" panose="020B0604020202020204"/>
                <a:sym typeface="+mn-ea"/>
              </a:rPr>
              <a:t>title</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A5D6FF"/>
                </a:solidFill>
                <a:latin typeface="Consolas" panose="020B0609020204030204" charset="0"/>
                <a:ea typeface="Verdana" panose="020B0604030504040204" pitchFamily="34" charset="0"/>
                <a:cs typeface="Arial" panose="020B0604020202020204"/>
                <a:sym typeface="+mn-ea"/>
              </a:rPr>
              <a:t>'Fused Image'</a:t>
            </a:r>
            <a:r>
              <a:rPr lang="en-US" sz="3600">
                <a:solidFill>
                  <a:srgbClr val="C9D1D9"/>
                </a:solidFill>
                <a:latin typeface="Consolas" panose="020B0609020204030204" charset="0"/>
                <a:ea typeface="Verdana" panose="020B0604030504040204" pitchFamily="34" charset="0"/>
                <a:cs typeface="Arial" panose="020B0604020202020204"/>
                <a:sym typeface="+mn-ea"/>
              </a:rPr>
              <a:t>)</a:t>
            </a:r>
            <a:endParaRPr lang="en-US" sz="3600" b="0">
              <a:solidFill>
                <a:srgbClr val="C9D1D9"/>
              </a:solidFill>
              <a:latin typeface="Consolas" panose="020B0609020204030204" charset="0"/>
            </a:endParaRPr>
          </a:p>
          <a:p>
            <a:pPr marL="0" indent="0" algn="l"/>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FDAC54"/>
                </a:solidFill>
                <a:latin typeface="Consolas" panose="020B0609020204030204" charset="0"/>
                <a:ea typeface="Verdana" panose="020B0604030504040204" pitchFamily="34" charset="0"/>
                <a:cs typeface="Arial" panose="020B0604020202020204"/>
                <a:sym typeface="+mn-ea"/>
              </a:rPr>
              <a:t>plt</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D2A8FF"/>
                </a:solidFill>
                <a:latin typeface="Consolas" panose="020B0609020204030204" charset="0"/>
                <a:ea typeface="Verdana" panose="020B0604030504040204" pitchFamily="34" charset="0"/>
                <a:cs typeface="Arial" panose="020B0604020202020204"/>
                <a:sym typeface="+mn-ea"/>
              </a:rPr>
              <a:t>imshow</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FDAC54"/>
                </a:solidFill>
                <a:latin typeface="Consolas" panose="020B0609020204030204" charset="0"/>
                <a:ea typeface="Verdana" panose="020B0604030504040204" pitchFamily="34" charset="0"/>
                <a:cs typeface="Arial" panose="020B0604020202020204"/>
                <a:sym typeface="+mn-ea"/>
              </a:rPr>
              <a:t>cv2</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D2A8FF"/>
                </a:solidFill>
                <a:latin typeface="Consolas" panose="020B0609020204030204" charset="0"/>
                <a:ea typeface="Verdana" panose="020B0604030504040204" pitchFamily="34" charset="0"/>
                <a:cs typeface="Arial" panose="020B0604020202020204"/>
                <a:sym typeface="+mn-ea"/>
              </a:rPr>
              <a:t>cvtColor</a:t>
            </a:r>
            <a:r>
              <a:rPr lang="en-US" sz="3600">
                <a:solidFill>
                  <a:srgbClr val="C9D1D9"/>
                </a:solidFill>
                <a:latin typeface="Consolas" panose="020B0609020204030204" charset="0"/>
                <a:ea typeface="Verdana" panose="020B0604030504040204" pitchFamily="34" charset="0"/>
                <a:cs typeface="Arial" panose="020B0604020202020204"/>
                <a:sym typeface="+mn-ea"/>
              </a:rPr>
              <a:t>(fused_rgb_image, </a:t>
            </a:r>
            <a:r>
              <a:rPr lang="en-US" sz="3600">
                <a:solidFill>
                  <a:srgbClr val="FDAC54"/>
                </a:solidFill>
                <a:latin typeface="Consolas" panose="020B0609020204030204" charset="0"/>
                <a:ea typeface="Verdana" panose="020B0604030504040204" pitchFamily="34" charset="0"/>
                <a:cs typeface="Arial" panose="020B0604020202020204"/>
                <a:sym typeface="+mn-ea"/>
              </a:rPr>
              <a:t>cv2</a:t>
            </a:r>
            <a:r>
              <a:rPr lang="en-US" sz="3600">
                <a:solidFill>
                  <a:srgbClr val="C9D1D9"/>
                </a:solidFill>
                <a:latin typeface="Consolas" panose="020B0609020204030204" charset="0"/>
                <a:ea typeface="Verdana" panose="020B0604030504040204" pitchFamily="34" charset="0"/>
                <a:cs typeface="Arial" panose="020B0604020202020204"/>
                <a:sym typeface="+mn-ea"/>
              </a:rPr>
              <a:t>.COLOR_BGR2RGB))</a:t>
            </a:r>
            <a:endParaRPr lang="en-US" sz="3600" b="0">
              <a:solidFill>
                <a:srgbClr val="C9D1D9"/>
              </a:solidFill>
              <a:latin typeface="Consolas" panose="020B0609020204030204" charset="0"/>
            </a:endParaRPr>
          </a:p>
          <a:p>
            <a:pPr marL="0" indent="0" algn="l"/>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FDAC54"/>
                </a:solidFill>
                <a:latin typeface="Consolas" panose="020B0609020204030204" charset="0"/>
                <a:ea typeface="Verdana" panose="020B0604030504040204" pitchFamily="34" charset="0"/>
                <a:cs typeface="Arial" panose="020B0604020202020204"/>
                <a:sym typeface="+mn-ea"/>
              </a:rPr>
              <a:t>plt</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D2A8FF"/>
                </a:solidFill>
                <a:latin typeface="Consolas" panose="020B0609020204030204" charset="0"/>
                <a:ea typeface="Verdana" panose="020B0604030504040204" pitchFamily="34" charset="0"/>
                <a:cs typeface="Arial" panose="020B0604020202020204"/>
                <a:sym typeface="+mn-ea"/>
              </a:rPr>
              <a:t>axis</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A5D6FF"/>
                </a:solidFill>
                <a:latin typeface="Consolas" panose="020B0609020204030204" charset="0"/>
                <a:ea typeface="Verdana" panose="020B0604030504040204" pitchFamily="34" charset="0"/>
                <a:cs typeface="Arial" panose="020B0604020202020204"/>
                <a:sym typeface="+mn-ea"/>
              </a:rPr>
              <a:t>'off'</a:t>
            </a:r>
            <a:r>
              <a:rPr lang="en-US" sz="3600">
                <a:solidFill>
                  <a:srgbClr val="C9D1D9"/>
                </a:solidFill>
                <a:latin typeface="Consolas" panose="020B0609020204030204" charset="0"/>
                <a:ea typeface="Verdana" panose="020B0604030504040204" pitchFamily="34" charset="0"/>
                <a:cs typeface="Arial" panose="020B0604020202020204"/>
                <a:sym typeface="+mn-ea"/>
              </a:rPr>
              <a:t>)</a:t>
            </a:r>
            <a:endParaRPr lang="en-US" sz="3600" b="0">
              <a:solidFill>
                <a:srgbClr val="C9D1D9"/>
              </a:solidFill>
              <a:latin typeface="Consolas" panose="020B0609020204030204" charset="0"/>
            </a:endParaRPr>
          </a:p>
          <a:p>
            <a:pPr marL="0" indent="0" algn="l"/>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FDAC54"/>
                </a:solidFill>
                <a:latin typeface="Consolas" panose="020B0609020204030204" charset="0"/>
                <a:ea typeface="Verdana" panose="020B0604030504040204" pitchFamily="34" charset="0"/>
                <a:cs typeface="Arial" panose="020B0604020202020204"/>
                <a:sym typeface="+mn-ea"/>
              </a:rPr>
              <a:t>plt</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D2A8FF"/>
                </a:solidFill>
                <a:latin typeface="Consolas" panose="020B0609020204030204" charset="0"/>
                <a:ea typeface="Verdana" panose="020B0604030504040204" pitchFamily="34" charset="0"/>
                <a:cs typeface="Arial" panose="020B0604020202020204"/>
                <a:sym typeface="+mn-ea"/>
              </a:rPr>
              <a:t>show</a:t>
            </a:r>
            <a:r>
              <a:rPr lang="en-US" sz="3600">
                <a:solidFill>
                  <a:srgbClr val="C9D1D9"/>
                </a:solidFill>
                <a:latin typeface="Consolas" panose="020B0609020204030204" charset="0"/>
                <a:ea typeface="Verdana" panose="020B0604030504040204" pitchFamily="34" charset="0"/>
                <a:cs typeface="Arial" panose="020B0604020202020204"/>
                <a:sym typeface="+mn-ea"/>
              </a:rPr>
              <a:t>()</a:t>
            </a:r>
            <a:endParaRPr lang="en-US" sz="3600" b="0">
              <a:solidFill>
                <a:srgbClr val="8B949E"/>
              </a:solidFill>
              <a:latin typeface="Consolas" panose="020B0609020204030204" charset="0"/>
            </a:endParaRPr>
          </a:p>
          <a:p>
            <a:pPr marL="0" indent="0" algn="l"/>
            <a:r>
              <a:rPr lang="en-US" sz="3600">
                <a:solidFill>
                  <a:srgbClr val="C9D1D9"/>
                </a:solidFill>
                <a:latin typeface="Consolas" panose="020B0609020204030204" charset="0"/>
                <a:ea typeface="Verdana" panose="020B0604030504040204" pitchFamily="34" charset="0"/>
                <a:cs typeface="Arial" panose="020B0604020202020204"/>
                <a:sym typeface="+mn-ea"/>
              </a:rPr>
              <a:t>  fused_image_path </a:t>
            </a:r>
            <a:r>
              <a:rPr lang="en-US" sz="3600">
                <a:solidFill>
                  <a:srgbClr val="EC8E2C"/>
                </a:solidFill>
                <a:latin typeface="Consolas" panose="020B0609020204030204" charset="0"/>
                <a:ea typeface="Verdana" panose="020B0604030504040204" pitchFamily="34" charset="0"/>
                <a:cs typeface="Arial" panose="020B0604020202020204"/>
                <a:sym typeface="+mn-ea"/>
              </a:rPr>
              <a:t>=</a:t>
            </a:r>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A5D6FF"/>
                </a:solidFill>
                <a:latin typeface="Consolas" panose="020B0609020204030204" charset="0"/>
                <a:ea typeface="Verdana" panose="020B0604030504040204" pitchFamily="34" charset="0"/>
                <a:cs typeface="Arial" panose="020B0604020202020204"/>
                <a:sym typeface="+mn-ea"/>
              </a:rPr>
              <a:t>'D:</a:t>
            </a:r>
            <a:r>
              <a:rPr lang="en-US" sz="3600">
                <a:solidFill>
                  <a:srgbClr val="EC8E2C"/>
                </a:solidFill>
                <a:latin typeface="Consolas" panose="020B0609020204030204" charset="0"/>
                <a:ea typeface="Verdana" panose="020B0604030504040204" pitchFamily="34" charset="0"/>
                <a:cs typeface="Arial" panose="020B0604020202020204"/>
                <a:sym typeface="+mn-ea"/>
              </a:rPr>
              <a:t>\\</a:t>
            </a:r>
            <a:r>
              <a:rPr lang="en-US" sz="3600">
                <a:solidFill>
                  <a:srgbClr val="A5D6FF"/>
                </a:solidFill>
                <a:latin typeface="Consolas" panose="020B0609020204030204" charset="0"/>
                <a:ea typeface="Verdana" panose="020B0604030504040204" pitchFamily="34" charset="0"/>
                <a:cs typeface="Arial" panose="020B0604020202020204"/>
                <a:sym typeface="+mn-ea"/>
              </a:rPr>
              <a:t>PROJECT</a:t>
            </a:r>
            <a:r>
              <a:rPr lang="en-US" sz="3600">
                <a:solidFill>
                  <a:srgbClr val="EC8E2C"/>
                </a:solidFill>
                <a:latin typeface="Consolas" panose="020B0609020204030204" charset="0"/>
                <a:ea typeface="Verdana" panose="020B0604030504040204" pitchFamily="34" charset="0"/>
                <a:cs typeface="Arial" panose="020B0604020202020204"/>
                <a:sym typeface="+mn-ea"/>
              </a:rPr>
              <a:t>\\</a:t>
            </a:r>
            <a:r>
              <a:rPr lang="en-US" sz="3600">
                <a:solidFill>
                  <a:srgbClr val="A5D6FF"/>
                </a:solidFill>
                <a:latin typeface="Consolas" panose="020B0609020204030204" charset="0"/>
                <a:ea typeface="Verdana" panose="020B0604030504040204" pitchFamily="34" charset="0"/>
                <a:cs typeface="Arial" panose="020B0604020202020204"/>
                <a:sym typeface="+mn-ea"/>
              </a:rPr>
              <a:t>M3FD_Fusion(1)</a:t>
            </a:r>
            <a:r>
              <a:rPr lang="en-US" sz="3600">
                <a:solidFill>
                  <a:srgbClr val="EC8E2C"/>
                </a:solidFill>
                <a:latin typeface="Consolas" panose="020B0609020204030204" charset="0"/>
                <a:ea typeface="Verdana" panose="020B0604030504040204" pitchFamily="34" charset="0"/>
                <a:cs typeface="Arial" panose="020B0604020202020204"/>
                <a:sym typeface="+mn-ea"/>
              </a:rPr>
              <a:t>\\</a:t>
            </a:r>
            <a:r>
              <a:rPr lang="en-US" sz="3600">
                <a:solidFill>
                  <a:srgbClr val="A5D6FF"/>
                </a:solidFill>
                <a:latin typeface="Consolas" panose="020B0609020204030204" charset="0"/>
                <a:ea typeface="Verdana" panose="020B0604030504040204" pitchFamily="34" charset="0"/>
                <a:cs typeface="Arial" panose="020B0604020202020204"/>
                <a:sym typeface="+mn-ea"/>
              </a:rPr>
              <a:t>fused_lab_ir_image.png'</a:t>
            </a:r>
            <a:r>
              <a:rPr lang="en-US" sz="3600">
                <a:solidFill>
                  <a:srgbClr val="C9D1D9"/>
                </a:solidFill>
                <a:latin typeface="Consolas" panose="020B0609020204030204" charset="0"/>
                <a:ea typeface="Verdana" panose="020B0604030504040204" pitchFamily="34" charset="0"/>
                <a:cs typeface="Arial" panose="020B0604020202020204"/>
                <a:sym typeface="+mn-ea"/>
              </a:rPr>
              <a:t> </a:t>
            </a:r>
            <a:endParaRPr lang="en-US" sz="3600" b="0">
              <a:solidFill>
                <a:srgbClr val="C9D1D9"/>
              </a:solidFill>
              <a:latin typeface="Consolas" panose="020B0609020204030204" charset="0"/>
            </a:endParaRPr>
          </a:p>
          <a:p>
            <a:pPr marL="0" indent="0" algn="l"/>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FDAC54"/>
                </a:solidFill>
                <a:latin typeface="Consolas" panose="020B0609020204030204" charset="0"/>
                <a:ea typeface="Verdana" panose="020B0604030504040204" pitchFamily="34" charset="0"/>
                <a:cs typeface="Arial" panose="020B0604020202020204"/>
                <a:sym typeface="+mn-ea"/>
              </a:rPr>
              <a:t>cv2</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D2A8FF"/>
                </a:solidFill>
                <a:latin typeface="Consolas" panose="020B0609020204030204" charset="0"/>
                <a:ea typeface="Verdana" panose="020B0604030504040204" pitchFamily="34" charset="0"/>
                <a:cs typeface="Arial" panose="020B0604020202020204"/>
                <a:sym typeface="+mn-ea"/>
              </a:rPr>
              <a:t>imwrite</a:t>
            </a:r>
            <a:r>
              <a:rPr lang="en-US" sz="3600">
                <a:solidFill>
                  <a:srgbClr val="C9D1D9"/>
                </a:solidFill>
                <a:latin typeface="Consolas" panose="020B0609020204030204" charset="0"/>
                <a:ea typeface="Verdana" panose="020B0604030504040204" pitchFamily="34" charset="0"/>
                <a:cs typeface="Arial" panose="020B0604020202020204"/>
                <a:sym typeface="+mn-ea"/>
              </a:rPr>
              <a:t>(fused_image_path, fused_rgb_image)</a:t>
            </a:r>
            <a:endParaRPr lang="en-US" sz="3600">
              <a:latin typeface="Consolas" panose="020B06090202040302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13</a:t>
            </a:fld>
            <a:endParaRPr dirty="0"/>
          </a:p>
        </p:txBody>
      </p:sp>
      <p:sp>
        <p:nvSpPr>
          <p:cNvPr id="4" name="Text Box 3"/>
          <p:cNvSpPr txBox="1"/>
          <p:nvPr/>
        </p:nvSpPr>
        <p:spPr>
          <a:xfrm>
            <a:off x="3048000" y="556895"/>
            <a:ext cx="6096000" cy="668655"/>
          </a:xfrm>
          <a:prstGeom prst="rect">
            <a:avLst/>
          </a:prstGeom>
          <a:noFill/>
        </p:spPr>
        <p:txBody>
          <a:bodyPr wrap="square" rtlCol="0" anchor="t">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dirty="0">
                <a:latin typeface="Montserrat" panose="00000500000000000000"/>
                <a:ea typeface="Montserrat" panose="00000500000000000000"/>
                <a:cs typeface="Montserrat" panose="00000500000000000000"/>
                <a:sym typeface="Montserrat" panose="00000500000000000000"/>
              </a:rPr>
              <a:t> Results </a:t>
            </a:r>
            <a:endParaRPr lang="en-US" altLang="en-US" sz="2400" b="1" dirty="0">
              <a:latin typeface="Montserrat" panose="00000500000000000000"/>
              <a:ea typeface="Montserrat" panose="00000500000000000000"/>
              <a:cs typeface="Montserrat" panose="00000500000000000000"/>
              <a:sym typeface="Montserrat" panose="00000500000000000000"/>
            </a:endParaRPr>
          </a:p>
        </p:txBody>
      </p:sp>
      <p:pic>
        <p:nvPicPr>
          <p:cNvPr id="5" name="Picture Placeholder 4" descr="upload_post_object_v2_351577188"/>
          <p:cNvPicPr>
            <a:picLocks noGrp="1" noChangeAspect="1"/>
          </p:cNvPicPr>
          <p:nvPr>
            <p:ph type="pic" idx="2"/>
          </p:nvPr>
        </p:nvPicPr>
        <p:blipFill>
          <a:blip r:embed="rId2"/>
          <a:stretch>
            <a:fillRect/>
          </a:stretch>
        </p:blipFill>
        <p:spPr>
          <a:xfrm>
            <a:off x="466090" y="2009140"/>
            <a:ext cx="11258550" cy="28384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14</a:t>
            </a:fld>
            <a:endParaRPr dirty="0"/>
          </a:p>
        </p:txBody>
      </p:sp>
      <p:sp>
        <p:nvSpPr>
          <p:cNvPr id="4" name="Text Box 3"/>
          <p:cNvSpPr txBox="1"/>
          <p:nvPr/>
        </p:nvSpPr>
        <p:spPr>
          <a:xfrm>
            <a:off x="609600" y="156845"/>
            <a:ext cx="11232515" cy="872490"/>
          </a:xfrm>
          <a:prstGeom prst="rect">
            <a:avLst/>
          </a:prstGeom>
          <a:noFill/>
        </p:spPr>
        <p:txBody>
          <a:bodyPr wrap="square" rtlCol="0" anchor="t">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dirty="0">
                <a:latin typeface="Montserrat" panose="00000500000000000000"/>
                <a:ea typeface="Montserrat" panose="00000500000000000000"/>
                <a:cs typeface="Montserrat" panose="00000500000000000000"/>
                <a:sym typeface="Montserrat" panose="00000500000000000000"/>
              </a:rPr>
              <a:t>Implementation and Results – Iteration </a:t>
            </a:r>
            <a:r>
              <a:rPr lang="en-IN" altLang="en-US" sz="2400" b="1" dirty="0">
                <a:latin typeface="Montserrat" panose="00000500000000000000"/>
                <a:ea typeface="Montserrat" panose="00000500000000000000"/>
                <a:cs typeface="Montserrat" panose="00000500000000000000"/>
                <a:sym typeface="Montserrat" panose="00000500000000000000"/>
              </a:rPr>
              <a:t>3</a:t>
            </a:r>
            <a:r>
              <a:rPr lang="en-US" sz="2400" b="1" dirty="0">
                <a:latin typeface="Montserrat" panose="00000500000000000000"/>
                <a:ea typeface="Montserrat" panose="00000500000000000000"/>
                <a:cs typeface="Montserrat" panose="00000500000000000000"/>
                <a:sym typeface="Montserrat" panose="00000500000000000000"/>
              </a:rPr>
              <a:t> </a:t>
            </a:r>
            <a:endParaRPr lang="en-US" altLang="en-US" sz="2400" b="1" dirty="0">
              <a:latin typeface="Montserrat" panose="00000500000000000000"/>
              <a:ea typeface="Montserrat" panose="00000500000000000000"/>
              <a:cs typeface="Montserrat" panose="00000500000000000000"/>
              <a:sym typeface="Montserrat" panose="00000500000000000000"/>
            </a:endParaRPr>
          </a:p>
        </p:txBody>
      </p:sp>
      <p:sp>
        <p:nvSpPr>
          <p:cNvPr id="5" name="Google Shape;125;p3"/>
          <p:cNvSpPr txBox="1"/>
          <p:nvPr/>
        </p:nvSpPr>
        <p:spPr>
          <a:xfrm>
            <a:off x="452120" y="871220"/>
            <a:ext cx="10154920" cy="5859780"/>
          </a:xfrm>
          <a:prstGeom prst="rect">
            <a:avLst/>
          </a:prstGeom>
          <a:solidFill>
            <a:srgbClr val="000000">
              <a:alpha val="100000"/>
            </a:srgbClr>
          </a:solidFill>
          <a:ln>
            <a:noFill/>
          </a:ln>
        </p:spPr>
        <p:txBody>
          <a:bodyPr spcFirstLastPara="1" wrap="square" lIns="91425" tIns="45700" rIns="91425" bIns="45700" anchor="t" anchorCtr="0">
            <a:noAutofit/>
          </a:bodyPr>
          <a:lstStyle/>
          <a:p>
            <a:pPr marL="285750" marR="0" lvl="0" indent="-285750" rtl="0">
              <a:lnSpc>
                <a:spcPct val="100000"/>
              </a:lnSpc>
              <a:spcBef>
                <a:spcPts val="0"/>
              </a:spcBef>
              <a:spcAft>
                <a:spcPts val="0"/>
              </a:spcAft>
              <a:buFont typeface="Arial" panose="020B0604020202020204" pitchFamily="34" charset="0"/>
              <a:buChar char="•"/>
            </a:pPr>
            <a:r>
              <a:rPr lang="en-US" sz="800" b="0">
                <a:solidFill>
                  <a:srgbClr val="8B949E"/>
                </a:solidFill>
                <a:latin typeface="Consolas" panose="020B0609020204030204" charset="0"/>
              </a:rPr>
              <a:t>#YCbCr Fusion</a:t>
            </a: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EC8E2C"/>
                </a:solidFill>
                <a:latin typeface="Consolas" panose="020B0609020204030204" charset="0"/>
              </a:rPr>
              <a:t>import</a:t>
            </a:r>
            <a:r>
              <a:rPr lang="en-US" sz="800" b="0">
                <a:solidFill>
                  <a:srgbClr val="C9D1D9"/>
                </a:solidFill>
                <a:latin typeface="Consolas" panose="020B0609020204030204" charset="0"/>
              </a:rPr>
              <a:t> </a:t>
            </a:r>
            <a:r>
              <a:rPr lang="en-US" sz="800" b="0">
                <a:solidFill>
                  <a:srgbClr val="FDAC54"/>
                </a:solidFill>
                <a:latin typeface="Consolas" panose="020B0609020204030204" charset="0"/>
              </a:rPr>
              <a:t>cv2</a:t>
            </a: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EC8E2C"/>
                </a:solidFill>
                <a:latin typeface="Consolas" panose="020B0609020204030204" charset="0"/>
              </a:rPr>
              <a:t>import</a:t>
            </a:r>
            <a:r>
              <a:rPr lang="en-US" sz="800" b="0">
                <a:solidFill>
                  <a:srgbClr val="C9D1D9"/>
                </a:solidFill>
                <a:latin typeface="Consolas" panose="020B0609020204030204" charset="0"/>
              </a:rPr>
              <a:t> </a:t>
            </a:r>
            <a:r>
              <a:rPr lang="en-US" sz="800" b="0">
                <a:solidFill>
                  <a:srgbClr val="FDAC54"/>
                </a:solidFill>
                <a:latin typeface="Consolas" panose="020B0609020204030204" charset="0"/>
              </a:rPr>
              <a:t>numpy</a:t>
            </a:r>
            <a:r>
              <a:rPr lang="en-US" sz="800" b="0">
                <a:solidFill>
                  <a:srgbClr val="C9D1D9"/>
                </a:solidFill>
                <a:latin typeface="Consolas" panose="020B0609020204030204" charset="0"/>
              </a:rPr>
              <a:t> </a:t>
            </a:r>
            <a:r>
              <a:rPr lang="en-US" sz="800" b="0">
                <a:solidFill>
                  <a:srgbClr val="EC8E2C"/>
                </a:solidFill>
                <a:latin typeface="Consolas" panose="020B0609020204030204" charset="0"/>
              </a:rPr>
              <a:t>as</a:t>
            </a:r>
            <a:r>
              <a:rPr lang="en-US" sz="800" b="0">
                <a:solidFill>
                  <a:srgbClr val="C9D1D9"/>
                </a:solidFill>
                <a:latin typeface="Consolas" panose="020B0609020204030204" charset="0"/>
              </a:rPr>
              <a:t> </a:t>
            </a:r>
            <a:r>
              <a:rPr lang="en-US" sz="800" b="0">
                <a:solidFill>
                  <a:srgbClr val="FDAC54"/>
                </a:solidFill>
                <a:latin typeface="Consolas" panose="020B0609020204030204" charset="0"/>
              </a:rPr>
              <a:t>np</a:t>
            </a: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EC8E2C"/>
                </a:solidFill>
                <a:latin typeface="Consolas" panose="020B0609020204030204" charset="0"/>
              </a:rPr>
              <a:t>import</a:t>
            </a:r>
            <a:r>
              <a:rPr lang="en-US" sz="800" b="0">
                <a:solidFill>
                  <a:srgbClr val="C9D1D9"/>
                </a:solidFill>
                <a:latin typeface="Consolas" panose="020B0609020204030204" charset="0"/>
              </a:rPr>
              <a:t> </a:t>
            </a:r>
            <a:r>
              <a:rPr lang="en-US" sz="800" b="0">
                <a:solidFill>
                  <a:srgbClr val="FDAC54"/>
                </a:solidFill>
                <a:latin typeface="Consolas" panose="020B0609020204030204" charset="0"/>
              </a:rPr>
              <a:t>matplotlib</a:t>
            </a:r>
            <a:r>
              <a:rPr lang="en-US" sz="800" b="0">
                <a:solidFill>
                  <a:srgbClr val="C9D1D9"/>
                </a:solidFill>
                <a:latin typeface="Consolas" panose="020B0609020204030204" charset="0"/>
              </a:rPr>
              <a:t>.</a:t>
            </a:r>
            <a:r>
              <a:rPr lang="en-US" sz="800" b="0">
                <a:solidFill>
                  <a:srgbClr val="FDAC54"/>
                </a:solidFill>
                <a:latin typeface="Consolas" panose="020B0609020204030204" charset="0"/>
              </a:rPr>
              <a:t>pyplot</a:t>
            </a:r>
            <a:r>
              <a:rPr lang="en-US" sz="800" b="0">
                <a:solidFill>
                  <a:srgbClr val="C9D1D9"/>
                </a:solidFill>
                <a:latin typeface="Consolas" panose="020B0609020204030204" charset="0"/>
              </a:rPr>
              <a:t> </a:t>
            </a:r>
            <a:r>
              <a:rPr lang="en-US" sz="800" b="0">
                <a:solidFill>
                  <a:srgbClr val="EC8E2C"/>
                </a:solidFill>
                <a:latin typeface="Consolas" panose="020B0609020204030204" charset="0"/>
              </a:rPr>
              <a:t>as</a:t>
            </a:r>
            <a:r>
              <a:rPr lang="en-US" sz="800" b="0">
                <a:solidFill>
                  <a:srgbClr val="C9D1D9"/>
                </a:solidFill>
                <a:latin typeface="Consolas" panose="020B0609020204030204" charset="0"/>
              </a:rPr>
              <a:t> </a:t>
            </a:r>
            <a:r>
              <a:rPr lang="en-US" sz="800" b="0">
                <a:solidFill>
                  <a:srgbClr val="FDAC54"/>
                </a:solidFill>
                <a:latin typeface="Consolas" panose="020B0609020204030204" charset="0"/>
              </a:rPr>
              <a:t>plt</a:t>
            </a: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8B949E"/>
                </a:solidFill>
                <a:latin typeface="Consolas" panose="020B0609020204030204" charset="0"/>
              </a:rPr>
              <a:t># Load the infrared (IR) image and the RGB image</a:t>
            </a: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ir_image_path </a:t>
            </a:r>
            <a:r>
              <a:rPr lang="en-US" sz="800" b="0">
                <a:solidFill>
                  <a:srgbClr val="EC8E2C"/>
                </a:solidFill>
                <a:latin typeface="Consolas" panose="020B0609020204030204" charset="0"/>
              </a:rPr>
              <a:t>=</a:t>
            </a:r>
            <a:r>
              <a:rPr lang="en-US" sz="800" b="0">
                <a:solidFill>
                  <a:srgbClr val="C9D1D9"/>
                </a:solidFill>
                <a:latin typeface="Consolas" panose="020B0609020204030204" charset="0"/>
              </a:rPr>
              <a:t> </a:t>
            </a:r>
            <a:r>
              <a:rPr lang="en-US" sz="800" b="0">
                <a:solidFill>
                  <a:srgbClr val="A5D6FF"/>
                </a:solidFill>
                <a:latin typeface="Consolas" panose="020B0609020204030204" charset="0"/>
              </a:rPr>
              <a:t>'D:</a:t>
            </a:r>
            <a:r>
              <a:rPr lang="en-US" sz="800" b="0">
                <a:solidFill>
                  <a:srgbClr val="EC8E2C"/>
                </a:solidFill>
                <a:latin typeface="Consolas" panose="020B0609020204030204" charset="0"/>
              </a:rPr>
              <a:t>\\</a:t>
            </a:r>
            <a:r>
              <a:rPr lang="en-US" sz="800" b="0">
                <a:solidFill>
                  <a:srgbClr val="A5D6FF"/>
                </a:solidFill>
                <a:latin typeface="Consolas" panose="020B0609020204030204" charset="0"/>
              </a:rPr>
              <a:t>PROJECT</a:t>
            </a:r>
            <a:r>
              <a:rPr lang="en-US" sz="800" b="0">
                <a:solidFill>
                  <a:srgbClr val="EC8E2C"/>
                </a:solidFill>
                <a:latin typeface="Consolas" panose="020B0609020204030204" charset="0"/>
              </a:rPr>
              <a:t>\\</a:t>
            </a:r>
            <a:r>
              <a:rPr lang="en-US" sz="800" b="0">
                <a:solidFill>
                  <a:srgbClr val="A5D6FF"/>
                </a:solidFill>
                <a:latin typeface="Consolas" panose="020B0609020204030204" charset="0"/>
              </a:rPr>
              <a:t>M3FD_Fusion(1)</a:t>
            </a:r>
            <a:r>
              <a:rPr lang="en-US" sz="800" b="0">
                <a:solidFill>
                  <a:srgbClr val="EC8E2C"/>
                </a:solidFill>
                <a:latin typeface="Consolas" panose="020B0609020204030204" charset="0"/>
              </a:rPr>
              <a:t>\\</a:t>
            </a:r>
            <a:r>
              <a:rPr lang="en-US" sz="800" b="0">
                <a:solidFill>
                  <a:srgbClr val="A5D6FF"/>
                </a:solidFill>
                <a:latin typeface="Consolas" panose="020B0609020204030204" charset="0"/>
              </a:rPr>
              <a:t>IR</a:t>
            </a:r>
            <a:r>
              <a:rPr lang="en-US" sz="800" b="0">
                <a:solidFill>
                  <a:srgbClr val="EC8E2C"/>
                </a:solidFill>
                <a:latin typeface="Consolas" panose="020B0609020204030204" charset="0"/>
              </a:rPr>
              <a:t>\\</a:t>
            </a:r>
            <a:r>
              <a:rPr lang="en-US" sz="800" b="0">
                <a:solidFill>
                  <a:srgbClr val="A5D6FF"/>
                </a:solidFill>
                <a:latin typeface="Consolas" panose="020B0609020204030204" charset="0"/>
              </a:rPr>
              <a:t>00000.png'</a:t>
            </a:r>
            <a:r>
              <a:rPr lang="en-US" sz="800" b="0">
                <a:solidFill>
                  <a:srgbClr val="C9D1D9"/>
                </a:solidFill>
                <a:latin typeface="Consolas" panose="020B0609020204030204" charset="0"/>
              </a:rPr>
              <a:t> </a:t>
            </a: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rgb_image_path </a:t>
            </a:r>
            <a:r>
              <a:rPr lang="en-US" sz="800" b="0">
                <a:solidFill>
                  <a:srgbClr val="EC8E2C"/>
                </a:solidFill>
                <a:latin typeface="Consolas" panose="020B0609020204030204" charset="0"/>
              </a:rPr>
              <a:t>=</a:t>
            </a:r>
            <a:r>
              <a:rPr lang="en-US" sz="800" b="0">
                <a:solidFill>
                  <a:srgbClr val="C9D1D9"/>
                </a:solidFill>
                <a:latin typeface="Consolas" panose="020B0609020204030204" charset="0"/>
              </a:rPr>
              <a:t> </a:t>
            </a:r>
            <a:r>
              <a:rPr lang="en-US" sz="800" b="0">
                <a:solidFill>
                  <a:srgbClr val="A5D6FF"/>
                </a:solidFill>
                <a:latin typeface="Consolas" panose="020B0609020204030204" charset="0"/>
              </a:rPr>
              <a:t>'D:</a:t>
            </a:r>
            <a:r>
              <a:rPr lang="en-US" sz="800" b="0">
                <a:solidFill>
                  <a:srgbClr val="EC8E2C"/>
                </a:solidFill>
                <a:latin typeface="Consolas" panose="020B0609020204030204" charset="0"/>
              </a:rPr>
              <a:t>\\</a:t>
            </a:r>
            <a:r>
              <a:rPr lang="en-US" sz="800" b="0">
                <a:solidFill>
                  <a:srgbClr val="A5D6FF"/>
                </a:solidFill>
                <a:latin typeface="Consolas" panose="020B0609020204030204" charset="0"/>
              </a:rPr>
              <a:t>PROJECT</a:t>
            </a:r>
            <a:r>
              <a:rPr lang="en-US" sz="800" b="0">
                <a:solidFill>
                  <a:srgbClr val="EC8E2C"/>
                </a:solidFill>
                <a:latin typeface="Consolas" panose="020B0609020204030204" charset="0"/>
              </a:rPr>
              <a:t>\\</a:t>
            </a:r>
            <a:r>
              <a:rPr lang="en-US" sz="800" b="0">
                <a:solidFill>
                  <a:srgbClr val="A5D6FF"/>
                </a:solidFill>
                <a:latin typeface="Consolas" panose="020B0609020204030204" charset="0"/>
              </a:rPr>
              <a:t>M3FD_Fusion(1)</a:t>
            </a:r>
            <a:r>
              <a:rPr lang="en-US" sz="800" b="0">
                <a:solidFill>
                  <a:srgbClr val="EC8E2C"/>
                </a:solidFill>
                <a:latin typeface="Consolas" panose="020B0609020204030204" charset="0"/>
              </a:rPr>
              <a:t>\\</a:t>
            </a:r>
            <a:r>
              <a:rPr lang="en-US" sz="800" b="0">
                <a:solidFill>
                  <a:srgbClr val="A5D6FF"/>
                </a:solidFill>
                <a:latin typeface="Consolas" panose="020B0609020204030204" charset="0"/>
              </a:rPr>
              <a:t>Vis</a:t>
            </a:r>
            <a:r>
              <a:rPr lang="en-US" sz="800" b="0">
                <a:solidFill>
                  <a:srgbClr val="EC8E2C"/>
                </a:solidFill>
                <a:latin typeface="Consolas" panose="020B0609020204030204" charset="0"/>
              </a:rPr>
              <a:t>\\</a:t>
            </a:r>
            <a:r>
              <a:rPr lang="en-US" sz="800" b="0">
                <a:solidFill>
                  <a:srgbClr val="A5D6FF"/>
                </a:solidFill>
                <a:latin typeface="Consolas" panose="020B0609020204030204" charset="0"/>
              </a:rPr>
              <a:t>00000(1).png'</a:t>
            </a:r>
            <a:r>
              <a:rPr lang="en-US" sz="800" b="0">
                <a:solidFill>
                  <a:srgbClr val="C9D1D9"/>
                </a:solidFill>
                <a:latin typeface="Consolas" panose="020B0609020204030204" charset="0"/>
              </a:rPr>
              <a:t> </a:t>
            </a: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ir_image </a:t>
            </a:r>
            <a:r>
              <a:rPr lang="en-US" sz="800" b="0">
                <a:solidFill>
                  <a:srgbClr val="EC8E2C"/>
                </a:solidFill>
                <a:latin typeface="Consolas" panose="020B0609020204030204" charset="0"/>
              </a:rPr>
              <a:t>=</a:t>
            </a:r>
            <a:r>
              <a:rPr lang="en-US" sz="800" b="0">
                <a:solidFill>
                  <a:srgbClr val="C9D1D9"/>
                </a:solidFill>
                <a:latin typeface="Consolas" panose="020B0609020204030204" charset="0"/>
              </a:rPr>
              <a:t> </a:t>
            </a:r>
            <a:r>
              <a:rPr lang="en-US" sz="800" b="0">
                <a:solidFill>
                  <a:srgbClr val="FDAC54"/>
                </a:solidFill>
                <a:latin typeface="Consolas" panose="020B0609020204030204" charset="0"/>
              </a:rPr>
              <a:t>cv2</a:t>
            </a:r>
            <a:r>
              <a:rPr lang="en-US" sz="800" b="0">
                <a:solidFill>
                  <a:srgbClr val="C9D1D9"/>
                </a:solidFill>
                <a:latin typeface="Consolas" panose="020B0609020204030204" charset="0"/>
              </a:rPr>
              <a:t>.</a:t>
            </a:r>
            <a:r>
              <a:rPr lang="en-US" sz="800" b="0">
                <a:solidFill>
                  <a:srgbClr val="D2A8FF"/>
                </a:solidFill>
                <a:latin typeface="Consolas" panose="020B0609020204030204" charset="0"/>
              </a:rPr>
              <a:t>imread</a:t>
            </a:r>
            <a:r>
              <a:rPr lang="en-US" sz="800" b="0">
                <a:solidFill>
                  <a:srgbClr val="C9D1D9"/>
                </a:solidFill>
                <a:latin typeface="Consolas" panose="020B0609020204030204" charset="0"/>
              </a:rPr>
              <a:t>(ir_image_path, </a:t>
            </a:r>
            <a:r>
              <a:rPr lang="en-US" sz="800" b="0">
                <a:solidFill>
                  <a:srgbClr val="FDAC54"/>
                </a:solidFill>
                <a:latin typeface="Consolas" panose="020B0609020204030204" charset="0"/>
              </a:rPr>
              <a:t>cv2</a:t>
            </a:r>
            <a:r>
              <a:rPr lang="en-US" sz="800" b="0">
                <a:solidFill>
                  <a:srgbClr val="C9D1D9"/>
                </a:solidFill>
                <a:latin typeface="Consolas" panose="020B0609020204030204" charset="0"/>
              </a:rPr>
              <a:t>.IMREAD_GRAYSCALE)</a:t>
            </a: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rgb_image </a:t>
            </a:r>
            <a:r>
              <a:rPr lang="en-US" sz="800" b="0">
                <a:solidFill>
                  <a:srgbClr val="EC8E2C"/>
                </a:solidFill>
                <a:latin typeface="Consolas" panose="020B0609020204030204" charset="0"/>
              </a:rPr>
              <a:t>=</a:t>
            </a:r>
            <a:r>
              <a:rPr lang="en-US" sz="800" b="0">
                <a:solidFill>
                  <a:srgbClr val="C9D1D9"/>
                </a:solidFill>
                <a:latin typeface="Consolas" panose="020B0609020204030204" charset="0"/>
              </a:rPr>
              <a:t> </a:t>
            </a:r>
            <a:r>
              <a:rPr lang="en-US" sz="800" b="0">
                <a:solidFill>
                  <a:srgbClr val="FDAC54"/>
                </a:solidFill>
                <a:latin typeface="Consolas" panose="020B0609020204030204" charset="0"/>
              </a:rPr>
              <a:t>cv2</a:t>
            </a:r>
            <a:r>
              <a:rPr lang="en-US" sz="800" b="0">
                <a:solidFill>
                  <a:srgbClr val="C9D1D9"/>
                </a:solidFill>
                <a:latin typeface="Consolas" panose="020B0609020204030204" charset="0"/>
              </a:rPr>
              <a:t>.</a:t>
            </a:r>
            <a:r>
              <a:rPr lang="en-US" sz="800" b="0">
                <a:solidFill>
                  <a:srgbClr val="D2A8FF"/>
                </a:solidFill>
                <a:latin typeface="Consolas" panose="020B0609020204030204" charset="0"/>
              </a:rPr>
              <a:t>imread</a:t>
            </a:r>
            <a:r>
              <a:rPr lang="en-US" sz="800" b="0">
                <a:solidFill>
                  <a:srgbClr val="C9D1D9"/>
                </a:solidFill>
                <a:latin typeface="Consolas" panose="020B0609020204030204" charset="0"/>
              </a:rPr>
              <a:t>(rgb_image_path, </a:t>
            </a:r>
            <a:r>
              <a:rPr lang="en-US" sz="800" b="0">
                <a:solidFill>
                  <a:srgbClr val="FDAC54"/>
                </a:solidFill>
                <a:latin typeface="Consolas" panose="020B0609020204030204" charset="0"/>
              </a:rPr>
              <a:t>cv2</a:t>
            </a:r>
            <a:r>
              <a:rPr lang="en-US" sz="800" b="0">
                <a:solidFill>
                  <a:srgbClr val="C9D1D9"/>
                </a:solidFill>
                <a:latin typeface="Consolas" panose="020B0609020204030204" charset="0"/>
              </a:rPr>
              <a:t>.IMREAD_COLOR)</a:t>
            </a: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8B949E"/>
                </a:solidFill>
                <a:latin typeface="Consolas" panose="020B0609020204030204" charset="0"/>
              </a:rPr>
              <a:t># Check if  images are loaded successfully</a:t>
            </a: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EC8E2C"/>
                </a:solidFill>
                <a:latin typeface="Consolas" panose="020B0609020204030204" charset="0"/>
              </a:rPr>
              <a:t>if</a:t>
            </a:r>
            <a:r>
              <a:rPr lang="en-US" sz="800" b="0">
                <a:solidFill>
                  <a:srgbClr val="C9D1D9"/>
                </a:solidFill>
                <a:latin typeface="Consolas" panose="020B0609020204030204" charset="0"/>
              </a:rPr>
              <a:t> ir_image </a:t>
            </a:r>
            <a:r>
              <a:rPr lang="en-US" sz="800" b="0">
                <a:solidFill>
                  <a:srgbClr val="EC8E2C"/>
                </a:solidFill>
                <a:latin typeface="Consolas" panose="020B0609020204030204" charset="0"/>
              </a:rPr>
              <a:t>is</a:t>
            </a:r>
            <a:r>
              <a:rPr lang="en-US" sz="800" b="0">
                <a:solidFill>
                  <a:srgbClr val="C9D1D9"/>
                </a:solidFill>
                <a:latin typeface="Consolas" panose="020B0609020204030204" charset="0"/>
              </a:rPr>
              <a:t> </a:t>
            </a:r>
            <a:r>
              <a:rPr lang="en-US" sz="800" b="0">
                <a:solidFill>
                  <a:srgbClr val="79C0FF"/>
                </a:solidFill>
                <a:latin typeface="Consolas" panose="020B0609020204030204" charset="0"/>
              </a:rPr>
              <a:t>None</a:t>
            </a:r>
            <a:r>
              <a:rPr lang="en-US" sz="800" b="0">
                <a:solidFill>
                  <a:srgbClr val="C9D1D9"/>
                </a:solidFill>
                <a:latin typeface="Consolas" panose="020B0609020204030204" charset="0"/>
              </a:rPr>
              <a:t>:</a:t>
            </a: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  </a:t>
            </a:r>
            <a:r>
              <a:rPr lang="en-US" sz="800" b="0">
                <a:solidFill>
                  <a:srgbClr val="D2A8FF"/>
                </a:solidFill>
                <a:latin typeface="Consolas" panose="020B0609020204030204" charset="0"/>
              </a:rPr>
              <a:t>print</a:t>
            </a:r>
            <a:r>
              <a:rPr lang="en-US" sz="800" b="0">
                <a:solidFill>
                  <a:srgbClr val="C9D1D9"/>
                </a:solidFill>
                <a:latin typeface="Consolas" panose="020B0609020204030204" charset="0"/>
              </a:rPr>
              <a:t>(</a:t>
            </a:r>
            <a:r>
              <a:rPr lang="en-US" sz="800" b="0">
                <a:solidFill>
                  <a:srgbClr val="EC8E2C"/>
                </a:solidFill>
                <a:latin typeface="Consolas" panose="020B0609020204030204" charset="0"/>
              </a:rPr>
              <a:t>f</a:t>
            </a:r>
            <a:r>
              <a:rPr lang="en-US" sz="800" b="0">
                <a:solidFill>
                  <a:srgbClr val="A5D6FF"/>
                </a:solidFill>
                <a:latin typeface="Consolas" panose="020B0609020204030204" charset="0"/>
              </a:rPr>
              <a:t>"Error: Infrared image not found or unable to load from </a:t>
            </a:r>
            <a:r>
              <a:rPr lang="en-US" sz="800" b="0">
                <a:solidFill>
                  <a:srgbClr val="EC8E2C"/>
                </a:solidFill>
                <a:latin typeface="Consolas" panose="020B0609020204030204" charset="0"/>
              </a:rPr>
              <a:t>{</a:t>
            </a:r>
            <a:r>
              <a:rPr lang="en-US" sz="800" b="0">
                <a:solidFill>
                  <a:srgbClr val="C9D1D9"/>
                </a:solidFill>
                <a:latin typeface="Consolas" panose="020B0609020204030204" charset="0"/>
              </a:rPr>
              <a:t>ir_image_path</a:t>
            </a:r>
            <a:r>
              <a:rPr lang="en-US" sz="800" b="0">
                <a:solidFill>
                  <a:srgbClr val="EC8E2C"/>
                </a:solidFill>
                <a:latin typeface="Consolas" panose="020B0609020204030204" charset="0"/>
              </a:rPr>
              <a:t>}</a:t>
            </a:r>
            <a:r>
              <a:rPr lang="en-US" sz="800" b="0">
                <a:solidFill>
                  <a:srgbClr val="A5D6FF"/>
                </a:solidFill>
                <a:latin typeface="Consolas" panose="020B0609020204030204" charset="0"/>
              </a:rPr>
              <a:t>"</a:t>
            </a:r>
            <a:r>
              <a:rPr lang="en-US" sz="800" b="0">
                <a:solidFill>
                  <a:srgbClr val="C9D1D9"/>
                </a:solidFill>
                <a:latin typeface="Consolas" panose="020B0609020204030204" charset="0"/>
              </a:rPr>
              <a:t>)</a:t>
            </a: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EC8E2C"/>
                </a:solidFill>
                <a:latin typeface="Consolas" panose="020B0609020204030204" charset="0"/>
              </a:rPr>
              <a:t>if</a:t>
            </a:r>
            <a:r>
              <a:rPr lang="en-US" sz="800" b="0">
                <a:solidFill>
                  <a:srgbClr val="C9D1D9"/>
                </a:solidFill>
                <a:latin typeface="Consolas" panose="020B0609020204030204" charset="0"/>
              </a:rPr>
              <a:t> rgb_image </a:t>
            </a:r>
            <a:r>
              <a:rPr lang="en-US" sz="800" b="0">
                <a:solidFill>
                  <a:srgbClr val="EC8E2C"/>
                </a:solidFill>
                <a:latin typeface="Consolas" panose="020B0609020204030204" charset="0"/>
              </a:rPr>
              <a:t>is</a:t>
            </a:r>
            <a:r>
              <a:rPr lang="en-US" sz="800" b="0">
                <a:solidFill>
                  <a:srgbClr val="C9D1D9"/>
                </a:solidFill>
                <a:latin typeface="Consolas" panose="020B0609020204030204" charset="0"/>
              </a:rPr>
              <a:t> </a:t>
            </a:r>
            <a:r>
              <a:rPr lang="en-US" sz="800" b="0">
                <a:solidFill>
                  <a:srgbClr val="79C0FF"/>
                </a:solidFill>
                <a:latin typeface="Consolas" panose="020B0609020204030204" charset="0"/>
              </a:rPr>
              <a:t>None</a:t>
            </a:r>
            <a:r>
              <a:rPr lang="en-US" sz="800" b="0">
                <a:solidFill>
                  <a:srgbClr val="C9D1D9"/>
                </a:solidFill>
                <a:latin typeface="Consolas" panose="020B0609020204030204" charset="0"/>
              </a:rPr>
              <a:t>:</a:t>
            </a: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  </a:t>
            </a:r>
            <a:r>
              <a:rPr lang="en-US" sz="800" b="0">
                <a:solidFill>
                  <a:srgbClr val="D2A8FF"/>
                </a:solidFill>
                <a:latin typeface="Consolas" panose="020B0609020204030204" charset="0"/>
              </a:rPr>
              <a:t>print</a:t>
            </a:r>
            <a:r>
              <a:rPr lang="en-US" sz="800" b="0">
                <a:solidFill>
                  <a:srgbClr val="C9D1D9"/>
                </a:solidFill>
                <a:latin typeface="Consolas" panose="020B0609020204030204" charset="0"/>
              </a:rPr>
              <a:t>(</a:t>
            </a:r>
            <a:r>
              <a:rPr lang="en-US" sz="800" b="0">
                <a:solidFill>
                  <a:srgbClr val="EC8E2C"/>
                </a:solidFill>
                <a:latin typeface="Consolas" panose="020B0609020204030204" charset="0"/>
              </a:rPr>
              <a:t>f</a:t>
            </a:r>
            <a:r>
              <a:rPr lang="en-US" sz="800" b="0">
                <a:solidFill>
                  <a:srgbClr val="A5D6FF"/>
                </a:solidFill>
                <a:latin typeface="Consolas" panose="020B0609020204030204" charset="0"/>
              </a:rPr>
              <a:t>"Error: RGB image not found or unable to load from </a:t>
            </a:r>
            <a:r>
              <a:rPr lang="en-US" sz="800" b="0">
                <a:solidFill>
                  <a:srgbClr val="EC8E2C"/>
                </a:solidFill>
                <a:latin typeface="Consolas" panose="020B0609020204030204" charset="0"/>
              </a:rPr>
              <a:t>{</a:t>
            </a:r>
            <a:r>
              <a:rPr lang="en-US" sz="800" b="0">
                <a:solidFill>
                  <a:srgbClr val="C9D1D9"/>
                </a:solidFill>
                <a:latin typeface="Consolas" panose="020B0609020204030204" charset="0"/>
              </a:rPr>
              <a:t>rgb_image_path</a:t>
            </a:r>
            <a:r>
              <a:rPr lang="en-US" sz="800" b="0">
                <a:solidFill>
                  <a:srgbClr val="EC8E2C"/>
                </a:solidFill>
                <a:latin typeface="Consolas" panose="020B0609020204030204" charset="0"/>
              </a:rPr>
              <a:t>}</a:t>
            </a:r>
            <a:r>
              <a:rPr lang="en-US" sz="800" b="0">
                <a:solidFill>
                  <a:srgbClr val="A5D6FF"/>
                </a:solidFill>
                <a:latin typeface="Consolas" panose="020B0609020204030204" charset="0"/>
              </a:rPr>
              <a:t>"</a:t>
            </a:r>
            <a:r>
              <a:rPr lang="en-US" sz="800" b="0">
                <a:solidFill>
                  <a:srgbClr val="C9D1D9"/>
                </a:solidFill>
                <a:latin typeface="Consolas" panose="020B0609020204030204" charset="0"/>
              </a:rPr>
              <a:t>)</a:t>
            </a: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EC8E2C"/>
                </a:solidFill>
                <a:latin typeface="Consolas" panose="020B0609020204030204" charset="0"/>
              </a:rPr>
              <a:t>if</a:t>
            </a:r>
            <a:r>
              <a:rPr lang="en-US" sz="800" b="0">
                <a:solidFill>
                  <a:srgbClr val="C9D1D9"/>
                </a:solidFill>
                <a:latin typeface="Consolas" panose="020B0609020204030204" charset="0"/>
              </a:rPr>
              <a:t> ir_image </a:t>
            </a:r>
            <a:r>
              <a:rPr lang="en-US" sz="800" b="0">
                <a:solidFill>
                  <a:srgbClr val="EC8E2C"/>
                </a:solidFill>
                <a:latin typeface="Consolas" panose="020B0609020204030204" charset="0"/>
              </a:rPr>
              <a:t>is</a:t>
            </a:r>
            <a:r>
              <a:rPr lang="en-US" sz="800" b="0">
                <a:solidFill>
                  <a:srgbClr val="C9D1D9"/>
                </a:solidFill>
                <a:latin typeface="Consolas" panose="020B0609020204030204" charset="0"/>
              </a:rPr>
              <a:t> </a:t>
            </a:r>
            <a:r>
              <a:rPr lang="en-US" sz="800" b="0">
                <a:solidFill>
                  <a:srgbClr val="EC8E2C"/>
                </a:solidFill>
                <a:latin typeface="Consolas" panose="020B0609020204030204" charset="0"/>
              </a:rPr>
              <a:t>not</a:t>
            </a:r>
            <a:r>
              <a:rPr lang="en-US" sz="800" b="0">
                <a:solidFill>
                  <a:srgbClr val="C9D1D9"/>
                </a:solidFill>
                <a:latin typeface="Consolas" panose="020B0609020204030204" charset="0"/>
              </a:rPr>
              <a:t> </a:t>
            </a:r>
            <a:r>
              <a:rPr lang="en-US" sz="800" b="0">
                <a:solidFill>
                  <a:srgbClr val="79C0FF"/>
                </a:solidFill>
                <a:latin typeface="Consolas" panose="020B0609020204030204" charset="0"/>
              </a:rPr>
              <a:t>None</a:t>
            </a:r>
            <a:r>
              <a:rPr lang="en-US" sz="800" b="0">
                <a:solidFill>
                  <a:srgbClr val="C9D1D9"/>
                </a:solidFill>
                <a:latin typeface="Consolas" panose="020B0609020204030204" charset="0"/>
              </a:rPr>
              <a:t> </a:t>
            </a:r>
            <a:r>
              <a:rPr lang="en-US" sz="800" b="0">
                <a:solidFill>
                  <a:srgbClr val="EC8E2C"/>
                </a:solidFill>
                <a:latin typeface="Consolas" panose="020B0609020204030204" charset="0"/>
              </a:rPr>
              <a:t>and</a:t>
            </a:r>
            <a:r>
              <a:rPr lang="en-US" sz="800" b="0">
                <a:solidFill>
                  <a:srgbClr val="C9D1D9"/>
                </a:solidFill>
                <a:latin typeface="Consolas" panose="020B0609020204030204" charset="0"/>
              </a:rPr>
              <a:t> rgb_image </a:t>
            </a:r>
            <a:r>
              <a:rPr lang="en-US" sz="800" b="0">
                <a:solidFill>
                  <a:srgbClr val="EC8E2C"/>
                </a:solidFill>
                <a:latin typeface="Consolas" panose="020B0609020204030204" charset="0"/>
              </a:rPr>
              <a:t>is</a:t>
            </a:r>
            <a:r>
              <a:rPr lang="en-US" sz="800" b="0">
                <a:solidFill>
                  <a:srgbClr val="C9D1D9"/>
                </a:solidFill>
                <a:latin typeface="Consolas" panose="020B0609020204030204" charset="0"/>
              </a:rPr>
              <a:t> </a:t>
            </a:r>
            <a:r>
              <a:rPr lang="en-US" sz="800" b="0">
                <a:solidFill>
                  <a:srgbClr val="EC8E2C"/>
                </a:solidFill>
                <a:latin typeface="Consolas" panose="020B0609020204030204" charset="0"/>
              </a:rPr>
              <a:t>not</a:t>
            </a:r>
            <a:r>
              <a:rPr lang="en-US" sz="800" b="0">
                <a:solidFill>
                  <a:srgbClr val="C9D1D9"/>
                </a:solidFill>
                <a:latin typeface="Consolas" panose="020B0609020204030204" charset="0"/>
              </a:rPr>
              <a:t> </a:t>
            </a:r>
            <a:r>
              <a:rPr lang="en-US" sz="800" b="0">
                <a:solidFill>
                  <a:srgbClr val="79C0FF"/>
                </a:solidFill>
                <a:latin typeface="Consolas" panose="020B0609020204030204" charset="0"/>
              </a:rPr>
              <a:t>None</a:t>
            </a:r>
            <a:r>
              <a:rPr lang="en-US" sz="800" b="0">
                <a:solidFill>
                  <a:srgbClr val="C9D1D9"/>
                </a:solidFill>
                <a:latin typeface="Consolas" panose="020B0609020204030204" charset="0"/>
              </a:rPr>
              <a:t>:</a:t>
            </a: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  </a:t>
            </a:r>
            <a:r>
              <a:rPr lang="en-US" sz="800" b="0">
                <a:solidFill>
                  <a:srgbClr val="8B949E"/>
                </a:solidFill>
                <a:latin typeface="Consolas" panose="020B0609020204030204" charset="0"/>
              </a:rPr>
              <a:t># Convert the RGB image to YCbCr color space</a:t>
            </a: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  ycbcr_image </a:t>
            </a:r>
            <a:r>
              <a:rPr lang="en-US" sz="800" b="0">
                <a:solidFill>
                  <a:srgbClr val="EC8E2C"/>
                </a:solidFill>
                <a:latin typeface="Consolas" panose="020B0609020204030204" charset="0"/>
              </a:rPr>
              <a:t>=</a:t>
            </a:r>
            <a:r>
              <a:rPr lang="en-US" sz="800" b="0">
                <a:solidFill>
                  <a:srgbClr val="C9D1D9"/>
                </a:solidFill>
                <a:latin typeface="Consolas" panose="020B0609020204030204" charset="0"/>
              </a:rPr>
              <a:t> </a:t>
            </a:r>
            <a:r>
              <a:rPr lang="en-US" sz="800" b="0">
                <a:solidFill>
                  <a:srgbClr val="FDAC54"/>
                </a:solidFill>
                <a:latin typeface="Consolas" panose="020B0609020204030204" charset="0"/>
              </a:rPr>
              <a:t>cv2</a:t>
            </a:r>
            <a:r>
              <a:rPr lang="en-US" sz="800" b="0">
                <a:solidFill>
                  <a:srgbClr val="C9D1D9"/>
                </a:solidFill>
                <a:latin typeface="Consolas" panose="020B0609020204030204" charset="0"/>
              </a:rPr>
              <a:t>.</a:t>
            </a:r>
            <a:r>
              <a:rPr lang="en-US" sz="800" b="0">
                <a:solidFill>
                  <a:srgbClr val="D2A8FF"/>
                </a:solidFill>
                <a:latin typeface="Consolas" panose="020B0609020204030204" charset="0"/>
              </a:rPr>
              <a:t>cvtColor</a:t>
            </a:r>
            <a:r>
              <a:rPr lang="en-US" sz="800" b="0">
                <a:solidFill>
                  <a:srgbClr val="C9D1D9"/>
                </a:solidFill>
                <a:latin typeface="Consolas" panose="020B0609020204030204" charset="0"/>
              </a:rPr>
              <a:t>(rgb_image, </a:t>
            </a:r>
            <a:r>
              <a:rPr lang="en-US" sz="800" b="0">
                <a:solidFill>
                  <a:srgbClr val="FDAC54"/>
                </a:solidFill>
                <a:latin typeface="Consolas" panose="020B0609020204030204" charset="0"/>
              </a:rPr>
              <a:t>cv2</a:t>
            </a:r>
            <a:r>
              <a:rPr lang="en-US" sz="800" b="0">
                <a:solidFill>
                  <a:srgbClr val="C9D1D9"/>
                </a:solidFill>
                <a:latin typeface="Consolas" panose="020B0609020204030204" charset="0"/>
              </a:rPr>
              <a:t>.COLOR_BGR2YCrCb)</a:t>
            </a: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  </a:t>
            </a:r>
            <a:r>
              <a:rPr lang="en-US" sz="800" b="0">
                <a:solidFill>
                  <a:srgbClr val="8B949E"/>
                </a:solidFill>
                <a:latin typeface="Consolas" panose="020B0609020204030204" charset="0"/>
              </a:rPr>
              <a:t># Resize the infrared image to match the Y channel size</a:t>
            </a: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  ir_image_resized </a:t>
            </a:r>
            <a:r>
              <a:rPr lang="en-US" sz="800" b="0">
                <a:solidFill>
                  <a:srgbClr val="EC8E2C"/>
                </a:solidFill>
                <a:latin typeface="Consolas" panose="020B0609020204030204" charset="0"/>
              </a:rPr>
              <a:t>=</a:t>
            </a:r>
            <a:r>
              <a:rPr lang="en-US" sz="800" b="0">
                <a:solidFill>
                  <a:srgbClr val="C9D1D9"/>
                </a:solidFill>
                <a:latin typeface="Consolas" panose="020B0609020204030204" charset="0"/>
              </a:rPr>
              <a:t> </a:t>
            </a:r>
            <a:r>
              <a:rPr lang="en-US" sz="800" b="0">
                <a:solidFill>
                  <a:srgbClr val="FDAC54"/>
                </a:solidFill>
                <a:latin typeface="Consolas" panose="020B0609020204030204" charset="0"/>
              </a:rPr>
              <a:t>cv2</a:t>
            </a:r>
            <a:r>
              <a:rPr lang="en-US" sz="800" b="0">
                <a:solidFill>
                  <a:srgbClr val="C9D1D9"/>
                </a:solidFill>
                <a:latin typeface="Consolas" panose="020B0609020204030204" charset="0"/>
              </a:rPr>
              <a:t>.</a:t>
            </a:r>
            <a:r>
              <a:rPr lang="en-US" sz="800" b="0">
                <a:solidFill>
                  <a:srgbClr val="D2A8FF"/>
                </a:solidFill>
                <a:latin typeface="Consolas" panose="020B0609020204030204" charset="0"/>
              </a:rPr>
              <a:t>resize</a:t>
            </a:r>
            <a:r>
              <a:rPr lang="en-US" sz="800" b="0">
                <a:solidFill>
                  <a:srgbClr val="C9D1D9"/>
                </a:solidFill>
                <a:latin typeface="Consolas" panose="020B0609020204030204" charset="0"/>
              </a:rPr>
              <a:t>(ir_image, (ycbcr_image.shape[</a:t>
            </a:r>
            <a:r>
              <a:rPr lang="en-US" sz="800" b="0">
                <a:solidFill>
                  <a:srgbClr val="79C0FF"/>
                </a:solidFill>
                <a:latin typeface="Consolas" panose="020B0609020204030204" charset="0"/>
              </a:rPr>
              <a:t>1</a:t>
            </a:r>
            <a:r>
              <a:rPr lang="en-US" sz="800" b="0">
                <a:solidFill>
                  <a:srgbClr val="C9D1D9"/>
                </a:solidFill>
                <a:latin typeface="Consolas" panose="020B0609020204030204" charset="0"/>
              </a:rPr>
              <a:t>], ycbcr_image.shape[</a:t>
            </a:r>
            <a:r>
              <a:rPr lang="en-US" sz="800" b="0">
                <a:solidFill>
                  <a:srgbClr val="79C0FF"/>
                </a:solidFill>
                <a:latin typeface="Consolas" panose="020B0609020204030204" charset="0"/>
              </a:rPr>
              <a:t>0</a:t>
            </a:r>
            <a:r>
              <a:rPr lang="en-US" sz="800" b="0">
                <a:solidFill>
                  <a:srgbClr val="C9D1D9"/>
                </a:solidFill>
                <a:latin typeface="Consolas" panose="020B0609020204030204" charset="0"/>
              </a:rPr>
              <a:t>]))</a:t>
            </a: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  </a:t>
            </a:r>
            <a:r>
              <a:rPr lang="en-US" sz="800" b="0">
                <a:solidFill>
                  <a:srgbClr val="8B949E"/>
                </a:solidFill>
                <a:latin typeface="Consolas" panose="020B0609020204030204" charset="0"/>
              </a:rPr>
              <a:t># Split the YCbCr image into its channels</a:t>
            </a: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  </a:t>
            </a:r>
            <a:r>
              <a:rPr lang="en-US" sz="800" b="0">
                <a:solidFill>
                  <a:srgbClr val="79C0FF"/>
                </a:solidFill>
                <a:latin typeface="Consolas" panose="020B0609020204030204" charset="0"/>
              </a:rPr>
              <a:t>Y</a:t>
            </a:r>
            <a:r>
              <a:rPr lang="en-US" sz="800" b="0">
                <a:solidFill>
                  <a:srgbClr val="C9D1D9"/>
                </a:solidFill>
                <a:latin typeface="Consolas" panose="020B0609020204030204" charset="0"/>
              </a:rPr>
              <a:t>, Cr, Cb </a:t>
            </a:r>
            <a:r>
              <a:rPr lang="en-US" sz="800" b="0">
                <a:solidFill>
                  <a:srgbClr val="EC8E2C"/>
                </a:solidFill>
                <a:latin typeface="Consolas" panose="020B0609020204030204" charset="0"/>
              </a:rPr>
              <a:t>=</a:t>
            </a:r>
            <a:r>
              <a:rPr lang="en-US" sz="800" b="0">
                <a:solidFill>
                  <a:srgbClr val="C9D1D9"/>
                </a:solidFill>
                <a:latin typeface="Consolas" panose="020B0609020204030204" charset="0"/>
              </a:rPr>
              <a:t> </a:t>
            </a:r>
            <a:r>
              <a:rPr lang="en-US" sz="800" b="0">
                <a:solidFill>
                  <a:srgbClr val="FDAC54"/>
                </a:solidFill>
                <a:latin typeface="Consolas" panose="020B0609020204030204" charset="0"/>
              </a:rPr>
              <a:t>cv2</a:t>
            </a:r>
            <a:r>
              <a:rPr lang="en-US" sz="800" b="0">
                <a:solidFill>
                  <a:srgbClr val="C9D1D9"/>
                </a:solidFill>
                <a:latin typeface="Consolas" panose="020B0609020204030204" charset="0"/>
              </a:rPr>
              <a:t>.</a:t>
            </a:r>
            <a:r>
              <a:rPr lang="en-US" sz="800" b="0">
                <a:solidFill>
                  <a:srgbClr val="D2A8FF"/>
                </a:solidFill>
                <a:latin typeface="Consolas" panose="020B0609020204030204" charset="0"/>
              </a:rPr>
              <a:t>split</a:t>
            </a:r>
            <a:r>
              <a:rPr lang="en-US" sz="800" b="0">
                <a:solidFill>
                  <a:srgbClr val="C9D1D9"/>
                </a:solidFill>
                <a:latin typeface="Consolas" panose="020B0609020204030204" charset="0"/>
              </a:rPr>
              <a:t>(ycbcr_image)</a:t>
            </a: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  </a:t>
            </a:r>
            <a:r>
              <a:rPr lang="en-US" sz="800" b="0">
                <a:solidFill>
                  <a:srgbClr val="8B949E"/>
                </a:solidFill>
                <a:latin typeface="Consolas" panose="020B0609020204030204" charset="0"/>
              </a:rPr>
              <a:t># Fuse the Y channel with the infrared image using simple averaging</a:t>
            </a: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  fused_Y </a:t>
            </a:r>
            <a:r>
              <a:rPr lang="en-US" sz="800" b="0">
                <a:solidFill>
                  <a:srgbClr val="EC8E2C"/>
                </a:solidFill>
                <a:latin typeface="Consolas" panose="020B0609020204030204" charset="0"/>
              </a:rPr>
              <a:t>=</a:t>
            </a:r>
            <a:r>
              <a:rPr lang="en-US" sz="800" b="0">
                <a:solidFill>
                  <a:srgbClr val="C9D1D9"/>
                </a:solidFill>
                <a:latin typeface="Consolas" panose="020B0609020204030204" charset="0"/>
              </a:rPr>
              <a:t> </a:t>
            </a:r>
            <a:r>
              <a:rPr lang="en-US" sz="800" b="0">
                <a:solidFill>
                  <a:srgbClr val="FDAC54"/>
                </a:solidFill>
                <a:latin typeface="Consolas" panose="020B0609020204030204" charset="0"/>
              </a:rPr>
              <a:t>cv2</a:t>
            </a:r>
            <a:r>
              <a:rPr lang="en-US" sz="800" b="0">
                <a:solidFill>
                  <a:srgbClr val="C9D1D9"/>
                </a:solidFill>
                <a:latin typeface="Consolas" panose="020B0609020204030204" charset="0"/>
              </a:rPr>
              <a:t>.</a:t>
            </a:r>
            <a:r>
              <a:rPr lang="en-US" sz="800" b="0">
                <a:solidFill>
                  <a:srgbClr val="D2A8FF"/>
                </a:solidFill>
                <a:latin typeface="Consolas" panose="020B0609020204030204" charset="0"/>
              </a:rPr>
              <a:t>addWeighted</a:t>
            </a:r>
            <a:r>
              <a:rPr lang="en-US" sz="800" b="0">
                <a:solidFill>
                  <a:srgbClr val="C9D1D9"/>
                </a:solidFill>
                <a:latin typeface="Consolas" panose="020B0609020204030204" charset="0"/>
              </a:rPr>
              <a:t>(</a:t>
            </a:r>
            <a:r>
              <a:rPr lang="en-US" sz="800" b="0">
                <a:solidFill>
                  <a:srgbClr val="79C0FF"/>
                </a:solidFill>
                <a:latin typeface="Consolas" panose="020B0609020204030204" charset="0"/>
              </a:rPr>
              <a:t>Y</a:t>
            </a:r>
            <a:r>
              <a:rPr lang="en-US" sz="800" b="0">
                <a:solidFill>
                  <a:srgbClr val="C9D1D9"/>
                </a:solidFill>
                <a:latin typeface="Consolas" panose="020B0609020204030204" charset="0"/>
              </a:rPr>
              <a:t>, </a:t>
            </a:r>
            <a:r>
              <a:rPr lang="en-US" sz="800" b="0">
                <a:solidFill>
                  <a:srgbClr val="79C0FF"/>
                </a:solidFill>
                <a:latin typeface="Consolas" panose="020B0609020204030204" charset="0"/>
              </a:rPr>
              <a:t>0.5</a:t>
            </a:r>
            <a:r>
              <a:rPr lang="en-US" sz="800" b="0">
                <a:solidFill>
                  <a:srgbClr val="C9D1D9"/>
                </a:solidFill>
                <a:latin typeface="Consolas" panose="020B0609020204030204" charset="0"/>
              </a:rPr>
              <a:t>, ir_image_resized, </a:t>
            </a:r>
            <a:r>
              <a:rPr lang="en-US" sz="800" b="0">
                <a:solidFill>
                  <a:srgbClr val="79C0FF"/>
                </a:solidFill>
                <a:latin typeface="Consolas" panose="020B0609020204030204" charset="0"/>
              </a:rPr>
              <a:t>0.5</a:t>
            </a:r>
            <a:r>
              <a:rPr lang="en-US" sz="800" b="0">
                <a:solidFill>
                  <a:srgbClr val="C9D1D9"/>
                </a:solidFill>
                <a:latin typeface="Consolas" panose="020B0609020204030204" charset="0"/>
              </a:rPr>
              <a:t>, </a:t>
            </a:r>
            <a:r>
              <a:rPr lang="en-US" sz="800" b="0">
                <a:solidFill>
                  <a:srgbClr val="79C0FF"/>
                </a:solidFill>
                <a:latin typeface="Consolas" panose="020B0609020204030204" charset="0"/>
              </a:rPr>
              <a:t>0</a:t>
            </a:r>
            <a:r>
              <a:rPr lang="en-US" sz="800" b="0">
                <a:solidFill>
                  <a:srgbClr val="C9D1D9"/>
                </a:solidFill>
                <a:latin typeface="Consolas" panose="020B0609020204030204" charset="0"/>
              </a:rPr>
              <a:t>)</a:t>
            </a: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  </a:t>
            </a:r>
            <a:r>
              <a:rPr lang="en-US" sz="800" b="0">
                <a:solidFill>
                  <a:srgbClr val="8B949E"/>
                </a:solidFill>
                <a:latin typeface="Consolas" panose="020B0609020204030204" charset="0"/>
              </a:rPr>
              <a:t># Merge the fused Y channel back with the original Cr and Cb channels</a:t>
            </a: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  fused_ycbcr_image </a:t>
            </a:r>
            <a:r>
              <a:rPr lang="en-US" sz="800" b="0">
                <a:solidFill>
                  <a:srgbClr val="EC8E2C"/>
                </a:solidFill>
                <a:latin typeface="Consolas" panose="020B0609020204030204" charset="0"/>
              </a:rPr>
              <a:t>=</a:t>
            </a:r>
            <a:r>
              <a:rPr lang="en-US" sz="800" b="0">
                <a:solidFill>
                  <a:srgbClr val="C9D1D9"/>
                </a:solidFill>
                <a:latin typeface="Consolas" panose="020B0609020204030204" charset="0"/>
              </a:rPr>
              <a:t> </a:t>
            </a:r>
            <a:r>
              <a:rPr lang="en-US" sz="800" b="0">
                <a:solidFill>
                  <a:srgbClr val="FDAC54"/>
                </a:solidFill>
                <a:latin typeface="Consolas" panose="020B0609020204030204" charset="0"/>
              </a:rPr>
              <a:t>cv2</a:t>
            </a:r>
            <a:r>
              <a:rPr lang="en-US" sz="800" b="0">
                <a:solidFill>
                  <a:srgbClr val="C9D1D9"/>
                </a:solidFill>
                <a:latin typeface="Consolas" panose="020B0609020204030204" charset="0"/>
              </a:rPr>
              <a:t>.</a:t>
            </a:r>
            <a:r>
              <a:rPr lang="en-US" sz="800" b="0">
                <a:solidFill>
                  <a:srgbClr val="D2A8FF"/>
                </a:solidFill>
                <a:latin typeface="Consolas" panose="020B0609020204030204" charset="0"/>
              </a:rPr>
              <a:t>merge</a:t>
            </a:r>
            <a:r>
              <a:rPr lang="en-US" sz="800" b="0">
                <a:solidFill>
                  <a:srgbClr val="C9D1D9"/>
                </a:solidFill>
                <a:latin typeface="Consolas" panose="020B0609020204030204" charset="0"/>
              </a:rPr>
              <a:t>((fused_Y, Cr, Cb))</a:t>
            </a: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  </a:t>
            </a:r>
            <a:r>
              <a:rPr lang="en-US" sz="800" b="0">
                <a:solidFill>
                  <a:srgbClr val="8B949E"/>
                </a:solidFill>
                <a:latin typeface="Consolas" panose="020B0609020204030204" charset="0"/>
              </a:rPr>
              <a:t># Convert the fused YCbCr image back to RGB color space for visualization</a:t>
            </a: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  fused_rgb_image </a:t>
            </a:r>
            <a:r>
              <a:rPr lang="en-US" sz="800" b="0">
                <a:solidFill>
                  <a:srgbClr val="EC8E2C"/>
                </a:solidFill>
                <a:latin typeface="Consolas" panose="020B0609020204030204" charset="0"/>
              </a:rPr>
              <a:t>=</a:t>
            </a:r>
            <a:r>
              <a:rPr lang="en-US" sz="800" b="0">
                <a:solidFill>
                  <a:srgbClr val="C9D1D9"/>
                </a:solidFill>
                <a:latin typeface="Consolas" panose="020B0609020204030204" charset="0"/>
              </a:rPr>
              <a:t> </a:t>
            </a:r>
            <a:r>
              <a:rPr lang="en-US" sz="800" b="0">
                <a:solidFill>
                  <a:srgbClr val="FDAC54"/>
                </a:solidFill>
                <a:latin typeface="Consolas" panose="020B0609020204030204" charset="0"/>
              </a:rPr>
              <a:t>cv2</a:t>
            </a:r>
            <a:r>
              <a:rPr lang="en-US" sz="800" b="0">
                <a:solidFill>
                  <a:srgbClr val="C9D1D9"/>
                </a:solidFill>
                <a:latin typeface="Consolas" panose="020B0609020204030204" charset="0"/>
              </a:rPr>
              <a:t>.</a:t>
            </a:r>
            <a:r>
              <a:rPr lang="en-US" sz="800" b="0">
                <a:solidFill>
                  <a:srgbClr val="D2A8FF"/>
                </a:solidFill>
                <a:latin typeface="Consolas" panose="020B0609020204030204" charset="0"/>
              </a:rPr>
              <a:t>cvtColor</a:t>
            </a:r>
            <a:r>
              <a:rPr lang="en-US" sz="800" b="0">
                <a:solidFill>
                  <a:srgbClr val="C9D1D9"/>
                </a:solidFill>
                <a:latin typeface="Consolas" panose="020B0609020204030204" charset="0"/>
              </a:rPr>
              <a:t>(fused_ycbcr_image, </a:t>
            </a:r>
            <a:r>
              <a:rPr lang="en-US" sz="800" b="0">
                <a:solidFill>
                  <a:srgbClr val="FDAC54"/>
                </a:solidFill>
                <a:latin typeface="Consolas" panose="020B0609020204030204" charset="0"/>
              </a:rPr>
              <a:t>cv2</a:t>
            </a:r>
            <a:r>
              <a:rPr lang="en-US" sz="800" b="0">
                <a:solidFill>
                  <a:srgbClr val="C9D1D9"/>
                </a:solidFill>
                <a:latin typeface="Consolas" panose="020B0609020204030204" charset="0"/>
              </a:rPr>
              <a:t>.COLOR_YCrCb2BGR)</a:t>
            </a: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  </a:t>
            </a:r>
            <a:r>
              <a:rPr lang="en-US" sz="800" b="0">
                <a:solidFill>
                  <a:srgbClr val="8B949E"/>
                </a:solidFill>
                <a:latin typeface="Consolas" panose="020B0609020204030204" charset="0"/>
              </a:rPr>
              <a:t># Display the images using matplotlib</a:t>
            </a: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  </a:t>
            </a:r>
            <a:r>
              <a:rPr lang="en-US" sz="800" b="0">
                <a:solidFill>
                  <a:srgbClr val="FDAC54"/>
                </a:solidFill>
                <a:latin typeface="Consolas" panose="020B0609020204030204" charset="0"/>
              </a:rPr>
              <a:t>plt</a:t>
            </a:r>
            <a:r>
              <a:rPr lang="en-US" sz="800" b="0">
                <a:solidFill>
                  <a:srgbClr val="C9D1D9"/>
                </a:solidFill>
                <a:latin typeface="Consolas" panose="020B0609020204030204" charset="0"/>
              </a:rPr>
              <a:t>.</a:t>
            </a:r>
            <a:r>
              <a:rPr lang="en-US" sz="800" b="0">
                <a:solidFill>
                  <a:srgbClr val="D2A8FF"/>
                </a:solidFill>
                <a:latin typeface="Consolas" panose="020B0609020204030204" charset="0"/>
              </a:rPr>
              <a:t>figure</a:t>
            </a:r>
            <a:r>
              <a:rPr lang="en-US" sz="800" b="0">
                <a:solidFill>
                  <a:srgbClr val="C9D1D9"/>
                </a:solidFill>
                <a:latin typeface="Consolas" panose="020B0609020204030204" charset="0"/>
              </a:rPr>
              <a:t>(</a:t>
            </a:r>
            <a:r>
              <a:rPr lang="en-US" sz="800" b="0">
                <a:solidFill>
                  <a:srgbClr val="FDAC54"/>
                </a:solidFill>
                <a:latin typeface="Consolas" panose="020B0609020204030204" charset="0"/>
              </a:rPr>
              <a:t>figsize</a:t>
            </a:r>
            <a:r>
              <a:rPr lang="en-US" sz="800" b="0">
                <a:solidFill>
                  <a:srgbClr val="EC8E2C"/>
                </a:solidFill>
                <a:latin typeface="Consolas" panose="020B0609020204030204" charset="0"/>
              </a:rPr>
              <a:t>=</a:t>
            </a:r>
            <a:r>
              <a:rPr lang="en-US" sz="800" b="0">
                <a:solidFill>
                  <a:srgbClr val="C9D1D9"/>
                </a:solidFill>
                <a:latin typeface="Consolas" panose="020B0609020204030204" charset="0"/>
              </a:rPr>
              <a:t>(</a:t>
            </a:r>
            <a:r>
              <a:rPr lang="en-US" sz="800" b="0">
                <a:solidFill>
                  <a:srgbClr val="79C0FF"/>
                </a:solidFill>
                <a:latin typeface="Consolas" panose="020B0609020204030204" charset="0"/>
              </a:rPr>
              <a:t>15</a:t>
            </a:r>
            <a:r>
              <a:rPr lang="en-US" sz="800" b="0">
                <a:solidFill>
                  <a:srgbClr val="C9D1D9"/>
                </a:solidFill>
                <a:latin typeface="Consolas" panose="020B0609020204030204" charset="0"/>
              </a:rPr>
              <a:t>, </a:t>
            </a:r>
            <a:r>
              <a:rPr lang="en-US" sz="800" b="0">
                <a:solidFill>
                  <a:srgbClr val="79C0FF"/>
                </a:solidFill>
                <a:latin typeface="Consolas" panose="020B0609020204030204" charset="0"/>
              </a:rPr>
              <a:t>5</a:t>
            </a:r>
            <a:r>
              <a:rPr lang="en-US" sz="800" b="0">
                <a:solidFill>
                  <a:srgbClr val="C9D1D9"/>
                </a:solidFill>
                <a:latin typeface="Consolas" panose="020B0609020204030204" charset="0"/>
              </a:rPr>
              <a:t>))</a:t>
            </a: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  </a:t>
            </a:r>
            <a:r>
              <a:rPr lang="en-US" sz="800" b="0">
                <a:solidFill>
                  <a:srgbClr val="FDAC54"/>
                </a:solidFill>
                <a:latin typeface="Consolas" panose="020B0609020204030204" charset="0"/>
              </a:rPr>
              <a:t>plt</a:t>
            </a:r>
            <a:r>
              <a:rPr lang="en-US" sz="800" b="0">
                <a:solidFill>
                  <a:srgbClr val="C9D1D9"/>
                </a:solidFill>
                <a:latin typeface="Consolas" panose="020B0609020204030204" charset="0"/>
              </a:rPr>
              <a:t>.</a:t>
            </a:r>
            <a:r>
              <a:rPr lang="en-US" sz="800" b="0">
                <a:solidFill>
                  <a:srgbClr val="D2A8FF"/>
                </a:solidFill>
                <a:latin typeface="Consolas" panose="020B0609020204030204" charset="0"/>
              </a:rPr>
              <a:t>subplot</a:t>
            </a:r>
            <a:r>
              <a:rPr lang="en-US" sz="800" b="0">
                <a:solidFill>
                  <a:srgbClr val="C9D1D9"/>
                </a:solidFill>
                <a:latin typeface="Consolas" panose="020B0609020204030204" charset="0"/>
              </a:rPr>
              <a:t>(</a:t>
            </a:r>
            <a:r>
              <a:rPr lang="en-US" sz="800" b="0">
                <a:solidFill>
                  <a:srgbClr val="79C0FF"/>
                </a:solidFill>
                <a:latin typeface="Consolas" panose="020B0609020204030204" charset="0"/>
              </a:rPr>
              <a:t>1</a:t>
            </a:r>
            <a:r>
              <a:rPr lang="en-US" sz="800" b="0">
                <a:solidFill>
                  <a:srgbClr val="C9D1D9"/>
                </a:solidFill>
                <a:latin typeface="Consolas" panose="020B0609020204030204" charset="0"/>
              </a:rPr>
              <a:t>, </a:t>
            </a:r>
            <a:r>
              <a:rPr lang="en-US" sz="800" b="0">
                <a:solidFill>
                  <a:srgbClr val="79C0FF"/>
                </a:solidFill>
                <a:latin typeface="Consolas" panose="020B0609020204030204" charset="0"/>
              </a:rPr>
              <a:t>3</a:t>
            </a:r>
            <a:r>
              <a:rPr lang="en-US" sz="800" b="0">
                <a:solidFill>
                  <a:srgbClr val="C9D1D9"/>
                </a:solidFill>
                <a:latin typeface="Consolas" panose="020B0609020204030204" charset="0"/>
              </a:rPr>
              <a:t>, </a:t>
            </a:r>
            <a:r>
              <a:rPr lang="en-US" sz="800" b="0">
                <a:solidFill>
                  <a:srgbClr val="79C0FF"/>
                </a:solidFill>
                <a:latin typeface="Consolas" panose="020B0609020204030204" charset="0"/>
              </a:rPr>
              <a:t>1</a:t>
            </a:r>
            <a:r>
              <a:rPr lang="en-US" sz="800" b="0">
                <a:solidFill>
                  <a:srgbClr val="C9D1D9"/>
                </a:solidFill>
                <a:latin typeface="Consolas" panose="020B0609020204030204" charset="0"/>
              </a:rPr>
              <a:t>)</a:t>
            </a: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  </a:t>
            </a:r>
            <a:r>
              <a:rPr lang="en-US" sz="800" b="0">
                <a:solidFill>
                  <a:srgbClr val="FDAC54"/>
                </a:solidFill>
                <a:latin typeface="Consolas" panose="020B0609020204030204" charset="0"/>
              </a:rPr>
              <a:t>plt</a:t>
            </a:r>
            <a:r>
              <a:rPr lang="en-US" sz="800" b="0">
                <a:solidFill>
                  <a:srgbClr val="C9D1D9"/>
                </a:solidFill>
                <a:latin typeface="Consolas" panose="020B0609020204030204" charset="0"/>
              </a:rPr>
              <a:t>.</a:t>
            </a:r>
            <a:r>
              <a:rPr lang="en-US" sz="800" b="0">
                <a:solidFill>
                  <a:srgbClr val="D2A8FF"/>
                </a:solidFill>
                <a:latin typeface="Consolas" panose="020B0609020204030204" charset="0"/>
              </a:rPr>
              <a:t>title</a:t>
            </a:r>
            <a:r>
              <a:rPr lang="en-US" sz="800" b="0">
                <a:solidFill>
                  <a:srgbClr val="C9D1D9"/>
                </a:solidFill>
                <a:latin typeface="Consolas" panose="020B0609020204030204" charset="0"/>
              </a:rPr>
              <a:t>(</a:t>
            </a:r>
            <a:r>
              <a:rPr lang="en-US" sz="800" b="0">
                <a:solidFill>
                  <a:srgbClr val="A5D6FF"/>
                </a:solidFill>
                <a:latin typeface="Consolas" panose="020B0609020204030204" charset="0"/>
              </a:rPr>
              <a:t>'Infrared Image'</a:t>
            </a:r>
            <a:r>
              <a:rPr lang="en-US" sz="800" b="0">
                <a:solidFill>
                  <a:srgbClr val="C9D1D9"/>
                </a:solidFill>
                <a:latin typeface="Consolas" panose="020B0609020204030204" charset="0"/>
              </a:rPr>
              <a:t>)</a:t>
            </a: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  </a:t>
            </a:r>
            <a:r>
              <a:rPr lang="en-US" sz="800" b="0">
                <a:solidFill>
                  <a:srgbClr val="FDAC54"/>
                </a:solidFill>
                <a:latin typeface="Consolas" panose="020B0609020204030204" charset="0"/>
              </a:rPr>
              <a:t>plt</a:t>
            </a:r>
            <a:r>
              <a:rPr lang="en-US" sz="800" b="0">
                <a:solidFill>
                  <a:srgbClr val="C9D1D9"/>
                </a:solidFill>
                <a:latin typeface="Consolas" panose="020B0609020204030204" charset="0"/>
              </a:rPr>
              <a:t>.</a:t>
            </a:r>
            <a:r>
              <a:rPr lang="en-US" sz="800" b="0">
                <a:solidFill>
                  <a:srgbClr val="D2A8FF"/>
                </a:solidFill>
                <a:latin typeface="Consolas" panose="020B0609020204030204" charset="0"/>
              </a:rPr>
              <a:t>imshow</a:t>
            </a:r>
            <a:r>
              <a:rPr lang="en-US" sz="800" b="0">
                <a:solidFill>
                  <a:srgbClr val="C9D1D9"/>
                </a:solidFill>
                <a:latin typeface="Consolas" panose="020B0609020204030204" charset="0"/>
              </a:rPr>
              <a:t>(ir_image, </a:t>
            </a:r>
            <a:r>
              <a:rPr lang="en-US" sz="800" b="0">
                <a:solidFill>
                  <a:srgbClr val="FDAC54"/>
                </a:solidFill>
                <a:latin typeface="Consolas" panose="020B0609020204030204" charset="0"/>
              </a:rPr>
              <a:t>cmap</a:t>
            </a:r>
            <a:r>
              <a:rPr lang="en-US" sz="800" b="0">
                <a:solidFill>
                  <a:srgbClr val="EC8E2C"/>
                </a:solidFill>
                <a:latin typeface="Consolas" panose="020B0609020204030204" charset="0"/>
              </a:rPr>
              <a:t>=</a:t>
            </a:r>
            <a:r>
              <a:rPr lang="en-US" sz="800" b="0">
                <a:solidFill>
                  <a:srgbClr val="A5D6FF"/>
                </a:solidFill>
                <a:latin typeface="Consolas" panose="020B0609020204030204" charset="0"/>
              </a:rPr>
              <a:t>'gray'</a:t>
            </a:r>
            <a:r>
              <a:rPr lang="en-US" sz="800" b="0">
                <a:solidFill>
                  <a:srgbClr val="C9D1D9"/>
                </a:solidFill>
                <a:latin typeface="Consolas" panose="020B0609020204030204" charset="0"/>
              </a:rPr>
              <a:t>)</a:t>
            </a: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  </a:t>
            </a:r>
            <a:r>
              <a:rPr lang="en-US" sz="800" b="0">
                <a:solidFill>
                  <a:srgbClr val="FDAC54"/>
                </a:solidFill>
                <a:latin typeface="Consolas" panose="020B0609020204030204" charset="0"/>
              </a:rPr>
              <a:t>plt</a:t>
            </a:r>
            <a:r>
              <a:rPr lang="en-US" sz="800" b="0">
                <a:solidFill>
                  <a:srgbClr val="C9D1D9"/>
                </a:solidFill>
                <a:latin typeface="Consolas" panose="020B0609020204030204" charset="0"/>
              </a:rPr>
              <a:t>.</a:t>
            </a:r>
            <a:r>
              <a:rPr lang="en-US" sz="800" b="0">
                <a:solidFill>
                  <a:srgbClr val="D2A8FF"/>
                </a:solidFill>
                <a:latin typeface="Consolas" panose="020B0609020204030204" charset="0"/>
              </a:rPr>
              <a:t>axis</a:t>
            </a:r>
            <a:r>
              <a:rPr lang="en-US" sz="800" b="0">
                <a:solidFill>
                  <a:srgbClr val="C9D1D9"/>
                </a:solidFill>
                <a:latin typeface="Consolas" panose="020B0609020204030204" charset="0"/>
              </a:rPr>
              <a:t>(</a:t>
            </a:r>
            <a:r>
              <a:rPr lang="en-US" sz="800" b="0">
                <a:solidFill>
                  <a:srgbClr val="A5D6FF"/>
                </a:solidFill>
                <a:latin typeface="Consolas" panose="020B0609020204030204" charset="0"/>
              </a:rPr>
              <a:t>'off'</a:t>
            </a:r>
            <a:r>
              <a:rPr lang="en-US" sz="800" b="0">
                <a:solidFill>
                  <a:srgbClr val="C9D1D9"/>
                </a:solidFill>
                <a:latin typeface="Consolas" panose="020B0609020204030204" charset="0"/>
              </a:rPr>
              <a:t>)</a:t>
            </a: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  </a:t>
            </a:r>
            <a:r>
              <a:rPr lang="en-US" sz="800" b="0">
                <a:solidFill>
                  <a:srgbClr val="FDAC54"/>
                </a:solidFill>
                <a:latin typeface="Consolas" panose="020B0609020204030204" charset="0"/>
              </a:rPr>
              <a:t>plt</a:t>
            </a:r>
            <a:r>
              <a:rPr lang="en-US" sz="800" b="0">
                <a:solidFill>
                  <a:srgbClr val="C9D1D9"/>
                </a:solidFill>
                <a:latin typeface="Consolas" panose="020B0609020204030204" charset="0"/>
              </a:rPr>
              <a:t>.</a:t>
            </a:r>
            <a:r>
              <a:rPr lang="en-US" sz="800" b="0">
                <a:solidFill>
                  <a:srgbClr val="D2A8FF"/>
                </a:solidFill>
                <a:latin typeface="Consolas" panose="020B0609020204030204" charset="0"/>
              </a:rPr>
              <a:t>subplot</a:t>
            </a:r>
            <a:r>
              <a:rPr lang="en-US" sz="800" b="0">
                <a:solidFill>
                  <a:srgbClr val="C9D1D9"/>
                </a:solidFill>
                <a:latin typeface="Consolas" panose="020B0609020204030204" charset="0"/>
              </a:rPr>
              <a:t>(</a:t>
            </a:r>
            <a:r>
              <a:rPr lang="en-US" sz="800" b="0">
                <a:solidFill>
                  <a:srgbClr val="79C0FF"/>
                </a:solidFill>
                <a:latin typeface="Consolas" panose="020B0609020204030204" charset="0"/>
              </a:rPr>
              <a:t>1</a:t>
            </a:r>
            <a:r>
              <a:rPr lang="en-US" sz="800" b="0">
                <a:solidFill>
                  <a:srgbClr val="C9D1D9"/>
                </a:solidFill>
                <a:latin typeface="Consolas" panose="020B0609020204030204" charset="0"/>
              </a:rPr>
              <a:t>, </a:t>
            </a:r>
            <a:r>
              <a:rPr lang="en-US" sz="800" b="0">
                <a:solidFill>
                  <a:srgbClr val="79C0FF"/>
                </a:solidFill>
                <a:latin typeface="Consolas" panose="020B0609020204030204" charset="0"/>
              </a:rPr>
              <a:t>3</a:t>
            </a:r>
            <a:r>
              <a:rPr lang="en-US" sz="800" b="0">
                <a:solidFill>
                  <a:srgbClr val="C9D1D9"/>
                </a:solidFill>
                <a:latin typeface="Consolas" panose="020B0609020204030204" charset="0"/>
              </a:rPr>
              <a:t>, </a:t>
            </a:r>
            <a:r>
              <a:rPr lang="en-US" sz="800" b="0">
                <a:solidFill>
                  <a:srgbClr val="79C0FF"/>
                </a:solidFill>
                <a:latin typeface="Consolas" panose="020B0609020204030204" charset="0"/>
              </a:rPr>
              <a:t>2</a:t>
            </a:r>
            <a:r>
              <a:rPr lang="en-US" sz="800" b="0">
                <a:solidFill>
                  <a:srgbClr val="C9D1D9"/>
                </a:solidFill>
                <a:latin typeface="Consolas" panose="020B0609020204030204" charset="0"/>
              </a:rPr>
              <a:t>)</a:t>
            </a: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  </a:t>
            </a:r>
            <a:r>
              <a:rPr lang="en-US" sz="800" b="0">
                <a:solidFill>
                  <a:srgbClr val="FDAC54"/>
                </a:solidFill>
                <a:latin typeface="Consolas" panose="020B0609020204030204" charset="0"/>
              </a:rPr>
              <a:t>plt</a:t>
            </a:r>
            <a:r>
              <a:rPr lang="en-US" sz="800" b="0">
                <a:solidFill>
                  <a:srgbClr val="C9D1D9"/>
                </a:solidFill>
                <a:latin typeface="Consolas" panose="020B0609020204030204" charset="0"/>
              </a:rPr>
              <a:t>.</a:t>
            </a:r>
            <a:r>
              <a:rPr lang="en-US" sz="800" b="0">
                <a:solidFill>
                  <a:srgbClr val="D2A8FF"/>
                </a:solidFill>
                <a:latin typeface="Consolas" panose="020B0609020204030204" charset="0"/>
              </a:rPr>
              <a:t>title</a:t>
            </a:r>
            <a:r>
              <a:rPr lang="en-US" sz="800" b="0">
                <a:solidFill>
                  <a:srgbClr val="C9D1D9"/>
                </a:solidFill>
                <a:latin typeface="Consolas" panose="020B0609020204030204" charset="0"/>
              </a:rPr>
              <a:t>(</a:t>
            </a:r>
            <a:r>
              <a:rPr lang="en-US" sz="800" b="0">
                <a:solidFill>
                  <a:srgbClr val="A5D6FF"/>
                </a:solidFill>
                <a:latin typeface="Consolas" panose="020B0609020204030204" charset="0"/>
              </a:rPr>
              <a:t>'YCbCr Image'</a:t>
            </a:r>
            <a:r>
              <a:rPr lang="en-US" sz="800" b="0">
                <a:solidFill>
                  <a:srgbClr val="C9D1D9"/>
                </a:solidFill>
                <a:latin typeface="Consolas" panose="020B0609020204030204" charset="0"/>
              </a:rPr>
              <a:t>)</a:t>
            </a: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  </a:t>
            </a:r>
            <a:r>
              <a:rPr lang="en-US" sz="800" b="0">
                <a:solidFill>
                  <a:srgbClr val="FDAC54"/>
                </a:solidFill>
                <a:latin typeface="Consolas" panose="020B0609020204030204" charset="0"/>
              </a:rPr>
              <a:t>plt</a:t>
            </a:r>
            <a:r>
              <a:rPr lang="en-US" sz="800" b="0">
                <a:solidFill>
                  <a:srgbClr val="C9D1D9"/>
                </a:solidFill>
                <a:latin typeface="Consolas" panose="020B0609020204030204" charset="0"/>
              </a:rPr>
              <a:t>.</a:t>
            </a:r>
            <a:r>
              <a:rPr lang="en-US" sz="800" b="0">
                <a:solidFill>
                  <a:srgbClr val="D2A8FF"/>
                </a:solidFill>
                <a:latin typeface="Consolas" panose="020B0609020204030204" charset="0"/>
              </a:rPr>
              <a:t>imshow</a:t>
            </a:r>
            <a:r>
              <a:rPr lang="en-US" sz="800" b="0">
                <a:solidFill>
                  <a:srgbClr val="C9D1D9"/>
                </a:solidFill>
                <a:latin typeface="Consolas" panose="020B0609020204030204" charset="0"/>
              </a:rPr>
              <a:t>(ycbcr_image)</a:t>
            </a: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  </a:t>
            </a:r>
            <a:r>
              <a:rPr lang="en-US" sz="800" b="0">
                <a:solidFill>
                  <a:srgbClr val="FDAC54"/>
                </a:solidFill>
                <a:latin typeface="Consolas" panose="020B0609020204030204" charset="0"/>
              </a:rPr>
              <a:t>plt</a:t>
            </a:r>
            <a:r>
              <a:rPr lang="en-US" sz="800" b="0">
                <a:solidFill>
                  <a:srgbClr val="C9D1D9"/>
                </a:solidFill>
                <a:latin typeface="Consolas" panose="020B0609020204030204" charset="0"/>
              </a:rPr>
              <a:t>.</a:t>
            </a:r>
            <a:r>
              <a:rPr lang="en-US" sz="800" b="0">
                <a:solidFill>
                  <a:srgbClr val="D2A8FF"/>
                </a:solidFill>
                <a:latin typeface="Consolas" panose="020B0609020204030204" charset="0"/>
              </a:rPr>
              <a:t>axis</a:t>
            </a:r>
            <a:r>
              <a:rPr lang="en-US" sz="800" b="0">
                <a:solidFill>
                  <a:srgbClr val="C9D1D9"/>
                </a:solidFill>
                <a:latin typeface="Consolas" panose="020B0609020204030204" charset="0"/>
              </a:rPr>
              <a:t>(</a:t>
            </a:r>
            <a:r>
              <a:rPr lang="en-US" sz="800" b="0">
                <a:solidFill>
                  <a:srgbClr val="A5D6FF"/>
                </a:solidFill>
                <a:latin typeface="Consolas" panose="020B0609020204030204" charset="0"/>
              </a:rPr>
              <a:t>'off'</a:t>
            </a:r>
            <a:r>
              <a:rPr lang="en-US" sz="800" b="0">
                <a:solidFill>
                  <a:srgbClr val="C9D1D9"/>
                </a:solidFill>
                <a:latin typeface="Consolas" panose="020B0609020204030204" charset="0"/>
              </a:rPr>
              <a:t>)</a:t>
            </a: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  </a:t>
            </a:r>
            <a:r>
              <a:rPr lang="en-US" sz="800" b="0">
                <a:solidFill>
                  <a:srgbClr val="FDAC54"/>
                </a:solidFill>
                <a:latin typeface="Consolas" panose="020B0609020204030204" charset="0"/>
              </a:rPr>
              <a:t>plt</a:t>
            </a:r>
            <a:r>
              <a:rPr lang="en-US" sz="800" b="0">
                <a:solidFill>
                  <a:srgbClr val="C9D1D9"/>
                </a:solidFill>
                <a:latin typeface="Consolas" panose="020B0609020204030204" charset="0"/>
              </a:rPr>
              <a:t>.</a:t>
            </a:r>
            <a:r>
              <a:rPr lang="en-US" sz="800" b="0">
                <a:solidFill>
                  <a:srgbClr val="D2A8FF"/>
                </a:solidFill>
                <a:latin typeface="Consolas" panose="020B0609020204030204" charset="0"/>
              </a:rPr>
              <a:t>subplot</a:t>
            </a:r>
            <a:r>
              <a:rPr lang="en-US" sz="800" b="0">
                <a:solidFill>
                  <a:srgbClr val="C9D1D9"/>
                </a:solidFill>
                <a:latin typeface="Consolas" panose="020B0609020204030204" charset="0"/>
              </a:rPr>
              <a:t>(</a:t>
            </a:r>
            <a:r>
              <a:rPr lang="en-US" sz="800" b="0">
                <a:solidFill>
                  <a:srgbClr val="79C0FF"/>
                </a:solidFill>
                <a:latin typeface="Consolas" panose="020B0609020204030204" charset="0"/>
              </a:rPr>
              <a:t>1</a:t>
            </a:r>
            <a:r>
              <a:rPr lang="en-US" sz="800" b="0">
                <a:solidFill>
                  <a:srgbClr val="C9D1D9"/>
                </a:solidFill>
                <a:latin typeface="Consolas" panose="020B0609020204030204" charset="0"/>
              </a:rPr>
              <a:t>, </a:t>
            </a:r>
            <a:r>
              <a:rPr lang="en-US" sz="800" b="0">
                <a:solidFill>
                  <a:srgbClr val="79C0FF"/>
                </a:solidFill>
                <a:latin typeface="Consolas" panose="020B0609020204030204" charset="0"/>
              </a:rPr>
              <a:t>3</a:t>
            </a:r>
            <a:r>
              <a:rPr lang="en-US" sz="800" b="0">
                <a:solidFill>
                  <a:srgbClr val="C9D1D9"/>
                </a:solidFill>
                <a:latin typeface="Consolas" panose="020B0609020204030204" charset="0"/>
              </a:rPr>
              <a:t>, </a:t>
            </a:r>
            <a:r>
              <a:rPr lang="en-US" sz="800" b="0">
                <a:solidFill>
                  <a:srgbClr val="79C0FF"/>
                </a:solidFill>
                <a:latin typeface="Consolas" panose="020B0609020204030204" charset="0"/>
              </a:rPr>
              <a:t>3</a:t>
            </a:r>
            <a:r>
              <a:rPr lang="en-US" sz="800" b="0">
                <a:solidFill>
                  <a:srgbClr val="C9D1D9"/>
                </a:solidFill>
                <a:latin typeface="Consolas" panose="020B0609020204030204" charset="0"/>
              </a:rPr>
              <a:t>)</a:t>
            </a: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  </a:t>
            </a:r>
            <a:r>
              <a:rPr lang="en-US" sz="800" b="0">
                <a:solidFill>
                  <a:srgbClr val="FDAC54"/>
                </a:solidFill>
                <a:latin typeface="Consolas" panose="020B0609020204030204" charset="0"/>
              </a:rPr>
              <a:t>plt</a:t>
            </a:r>
            <a:r>
              <a:rPr lang="en-US" sz="800" b="0">
                <a:solidFill>
                  <a:srgbClr val="C9D1D9"/>
                </a:solidFill>
                <a:latin typeface="Consolas" panose="020B0609020204030204" charset="0"/>
              </a:rPr>
              <a:t>.</a:t>
            </a:r>
            <a:r>
              <a:rPr lang="en-US" sz="800" b="0">
                <a:solidFill>
                  <a:srgbClr val="D2A8FF"/>
                </a:solidFill>
                <a:latin typeface="Consolas" panose="020B0609020204030204" charset="0"/>
              </a:rPr>
              <a:t>title</a:t>
            </a:r>
            <a:r>
              <a:rPr lang="en-US" sz="800" b="0">
                <a:solidFill>
                  <a:srgbClr val="C9D1D9"/>
                </a:solidFill>
                <a:latin typeface="Consolas" panose="020B0609020204030204" charset="0"/>
              </a:rPr>
              <a:t>(</a:t>
            </a:r>
            <a:r>
              <a:rPr lang="en-US" sz="800" b="0">
                <a:solidFill>
                  <a:srgbClr val="A5D6FF"/>
                </a:solidFill>
                <a:latin typeface="Consolas" panose="020B0609020204030204" charset="0"/>
              </a:rPr>
              <a:t>'Fused Image'</a:t>
            </a:r>
            <a:r>
              <a:rPr lang="en-US" sz="800" b="0">
                <a:solidFill>
                  <a:srgbClr val="C9D1D9"/>
                </a:solidFill>
                <a:latin typeface="Consolas" panose="020B0609020204030204" charset="0"/>
              </a:rPr>
              <a:t>)</a:t>
            </a: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  </a:t>
            </a:r>
            <a:r>
              <a:rPr lang="en-US" sz="800" b="0">
                <a:solidFill>
                  <a:srgbClr val="FDAC54"/>
                </a:solidFill>
                <a:latin typeface="Consolas" panose="020B0609020204030204" charset="0"/>
              </a:rPr>
              <a:t>plt</a:t>
            </a:r>
            <a:r>
              <a:rPr lang="en-US" sz="800" b="0">
                <a:solidFill>
                  <a:srgbClr val="C9D1D9"/>
                </a:solidFill>
                <a:latin typeface="Consolas" panose="020B0609020204030204" charset="0"/>
              </a:rPr>
              <a:t>.</a:t>
            </a:r>
            <a:r>
              <a:rPr lang="en-US" sz="800" b="0">
                <a:solidFill>
                  <a:srgbClr val="D2A8FF"/>
                </a:solidFill>
                <a:latin typeface="Consolas" panose="020B0609020204030204" charset="0"/>
              </a:rPr>
              <a:t>imshow</a:t>
            </a:r>
            <a:r>
              <a:rPr lang="en-US" sz="800" b="0">
                <a:solidFill>
                  <a:srgbClr val="C9D1D9"/>
                </a:solidFill>
                <a:latin typeface="Consolas" panose="020B0609020204030204" charset="0"/>
              </a:rPr>
              <a:t>(</a:t>
            </a:r>
            <a:r>
              <a:rPr lang="en-US" sz="800" b="0">
                <a:solidFill>
                  <a:srgbClr val="FDAC54"/>
                </a:solidFill>
                <a:latin typeface="Consolas" panose="020B0609020204030204" charset="0"/>
              </a:rPr>
              <a:t>cv2</a:t>
            </a:r>
            <a:r>
              <a:rPr lang="en-US" sz="800" b="0">
                <a:solidFill>
                  <a:srgbClr val="C9D1D9"/>
                </a:solidFill>
                <a:latin typeface="Consolas" panose="020B0609020204030204" charset="0"/>
              </a:rPr>
              <a:t>.</a:t>
            </a:r>
            <a:r>
              <a:rPr lang="en-US" sz="800" b="0">
                <a:solidFill>
                  <a:srgbClr val="D2A8FF"/>
                </a:solidFill>
                <a:latin typeface="Consolas" panose="020B0609020204030204" charset="0"/>
              </a:rPr>
              <a:t>cvtColor</a:t>
            </a:r>
            <a:r>
              <a:rPr lang="en-US" sz="800" b="0">
                <a:solidFill>
                  <a:srgbClr val="C9D1D9"/>
                </a:solidFill>
                <a:latin typeface="Consolas" panose="020B0609020204030204" charset="0"/>
              </a:rPr>
              <a:t>(fused_rgb_image, </a:t>
            </a:r>
            <a:r>
              <a:rPr lang="en-US" sz="800" b="0">
                <a:solidFill>
                  <a:srgbClr val="FDAC54"/>
                </a:solidFill>
                <a:latin typeface="Consolas" panose="020B0609020204030204" charset="0"/>
              </a:rPr>
              <a:t>cv2</a:t>
            </a:r>
            <a:r>
              <a:rPr lang="en-US" sz="800" b="0">
                <a:solidFill>
                  <a:srgbClr val="C9D1D9"/>
                </a:solidFill>
                <a:latin typeface="Consolas" panose="020B0609020204030204" charset="0"/>
              </a:rPr>
              <a:t>.COLOR_BGR2RGB))</a:t>
            </a: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  </a:t>
            </a:r>
            <a:r>
              <a:rPr lang="en-US" sz="800" b="0">
                <a:solidFill>
                  <a:srgbClr val="FDAC54"/>
                </a:solidFill>
                <a:latin typeface="Consolas" panose="020B0609020204030204" charset="0"/>
              </a:rPr>
              <a:t>plt</a:t>
            </a:r>
            <a:r>
              <a:rPr lang="en-US" sz="800" b="0">
                <a:solidFill>
                  <a:srgbClr val="C9D1D9"/>
                </a:solidFill>
                <a:latin typeface="Consolas" panose="020B0609020204030204" charset="0"/>
              </a:rPr>
              <a:t>.</a:t>
            </a:r>
            <a:r>
              <a:rPr lang="en-US" sz="800" b="0">
                <a:solidFill>
                  <a:srgbClr val="D2A8FF"/>
                </a:solidFill>
                <a:latin typeface="Consolas" panose="020B0609020204030204" charset="0"/>
              </a:rPr>
              <a:t>axis</a:t>
            </a:r>
            <a:r>
              <a:rPr lang="en-US" sz="800" b="0">
                <a:solidFill>
                  <a:srgbClr val="C9D1D9"/>
                </a:solidFill>
                <a:latin typeface="Consolas" panose="020B0609020204030204" charset="0"/>
              </a:rPr>
              <a:t>(</a:t>
            </a:r>
            <a:r>
              <a:rPr lang="en-US" sz="800" b="0">
                <a:solidFill>
                  <a:srgbClr val="A5D6FF"/>
                </a:solidFill>
                <a:latin typeface="Consolas" panose="020B0609020204030204" charset="0"/>
              </a:rPr>
              <a:t>'off'</a:t>
            </a:r>
            <a:r>
              <a:rPr lang="en-US" sz="800" b="0">
                <a:solidFill>
                  <a:srgbClr val="C9D1D9"/>
                </a:solidFill>
                <a:latin typeface="Consolas" panose="020B0609020204030204" charset="0"/>
              </a:rPr>
              <a:t>)</a:t>
            </a: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  </a:t>
            </a:r>
            <a:r>
              <a:rPr lang="en-US" sz="800" b="0">
                <a:solidFill>
                  <a:srgbClr val="FDAC54"/>
                </a:solidFill>
                <a:latin typeface="Consolas" panose="020B0609020204030204" charset="0"/>
              </a:rPr>
              <a:t>plt</a:t>
            </a:r>
            <a:r>
              <a:rPr lang="en-US" sz="800" b="0">
                <a:solidFill>
                  <a:srgbClr val="C9D1D9"/>
                </a:solidFill>
                <a:latin typeface="Consolas" panose="020B0609020204030204" charset="0"/>
              </a:rPr>
              <a:t>.</a:t>
            </a:r>
            <a:r>
              <a:rPr lang="en-US" sz="800" b="0">
                <a:solidFill>
                  <a:srgbClr val="D2A8FF"/>
                </a:solidFill>
                <a:latin typeface="Consolas" panose="020B0609020204030204" charset="0"/>
              </a:rPr>
              <a:t>show</a:t>
            </a:r>
            <a:r>
              <a:rPr lang="en-US" sz="800" b="0">
                <a:solidFill>
                  <a:srgbClr val="C9D1D9"/>
                </a:solidFill>
                <a:latin typeface="Consolas" panose="020B0609020204030204" charset="0"/>
              </a:rPr>
              <a:t>()</a:t>
            </a: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  </a:t>
            </a: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  fused_image_path </a:t>
            </a:r>
            <a:r>
              <a:rPr lang="en-US" sz="800" b="0">
                <a:solidFill>
                  <a:srgbClr val="EC8E2C"/>
                </a:solidFill>
                <a:latin typeface="Consolas" panose="020B0609020204030204" charset="0"/>
              </a:rPr>
              <a:t>=</a:t>
            </a:r>
            <a:r>
              <a:rPr lang="en-US" sz="800" b="0">
                <a:solidFill>
                  <a:srgbClr val="C9D1D9"/>
                </a:solidFill>
                <a:latin typeface="Consolas" panose="020B0609020204030204" charset="0"/>
              </a:rPr>
              <a:t> </a:t>
            </a:r>
            <a:r>
              <a:rPr lang="en-US" sz="800" b="0">
                <a:solidFill>
                  <a:srgbClr val="A5D6FF"/>
                </a:solidFill>
                <a:latin typeface="Consolas" panose="020B0609020204030204" charset="0"/>
              </a:rPr>
              <a:t>'D:</a:t>
            </a:r>
            <a:r>
              <a:rPr lang="en-US" sz="800" b="0">
                <a:solidFill>
                  <a:srgbClr val="EC8E2C"/>
                </a:solidFill>
                <a:latin typeface="Consolas" panose="020B0609020204030204" charset="0"/>
              </a:rPr>
              <a:t>\\</a:t>
            </a:r>
            <a:r>
              <a:rPr lang="en-US" sz="800" b="0">
                <a:solidFill>
                  <a:srgbClr val="A5D6FF"/>
                </a:solidFill>
                <a:latin typeface="Consolas" panose="020B0609020204030204" charset="0"/>
              </a:rPr>
              <a:t>PROJECT</a:t>
            </a:r>
            <a:r>
              <a:rPr lang="en-US" sz="800" b="0">
                <a:solidFill>
                  <a:srgbClr val="EC8E2C"/>
                </a:solidFill>
                <a:latin typeface="Consolas" panose="020B0609020204030204" charset="0"/>
              </a:rPr>
              <a:t>\\</a:t>
            </a:r>
            <a:r>
              <a:rPr lang="en-US" sz="800" b="0">
                <a:solidFill>
                  <a:srgbClr val="A5D6FF"/>
                </a:solidFill>
                <a:latin typeface="Consolas" panose="020B0609020204030204" charset="0"/>
              </a:rPr>
              <a:t>M3FD_Fusion(1)</a:t>
            </a:r>
            <a:r>
              <a:rPr lang="en-US" sz="800" b="0">
                <a:solidFill>
                  <a:srgbClr val="EC8E2C"/>
                </a:solidFill>
                <a:latin typeface="Consolas" panose="020B0609020204030204" charset="0"/>
              </a:rPr>
              <a:t>\\</a:t>
            </a:r>
            <a:r>
              <a:rPr lang="en-US" sz="800" b="0">
                <a:solidFill>
                  <a:srgbClr val="A5D6FF"/>
                </a:solidFill>
                <a:latin typeface="Consolas" panose="020B0609020204030204" charset="0"/>
              </a:rPr>
              <a:t>fused_ycbcr_ir_image.png'</a:t>
            </a:r>
            <a:r>
              <a:rPr lang="en-US" sz="800" b="0">
                <a:solidFill>
                  <a:srgbClr val="C9D1D9"/>
                </a:solidFill>
                <a:latin typeface="Consolas" panose="020B0609020204030204" charset="0"/>
              </a:rPr>
              <a:t> </a:t>
            </a:r>
            <a:r>
              <a:rPr lang="en-US" sz="800" b="0">
                <a:solidFill>
                  <a:srgbClr val="8B949E"/>
                </a:solidFill>
                <a:latin typeface="Consolas" panose="020B0609020204030204" charset="0"/>
              </a:rPr>
              <a:t># Adjust the path to save your fused image</a:t>
            </a: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  </a:t>
            </a:r>
            <a:r>
              <a:rPr lang="en-US" sz="800" b="0">
                <a:solidFill>
                  <a:srgbClr val="FDAC54"/>
                </a:solidFill>
                <a:latin typeface="Consolas" panose="020B0609020204030204" charset="0"/>
              </a:rPr>
              <a:t>cv2</a:t>
            </a:r>
            <a:r>
              <a:rPr lang="en-US" sz="800" b="0">
                <a:solidFill>
                  <a:srgbClr val="C9D1D9"/>
                </a:solidFill>
                <a:latin typeface="Consolas" panose="020B0609020204030204" charset="0"/>
              </a:rPr>
              <a:t>.</a:t>
            </a:r>
            <a:r>
              <a:rPr lang="en-US" sz="800" b="0">
                <a:solidFill>
                  <a:srgbClr val="D2A8FF"/>
                </a:solidFill>
                <a:latin typeface="Consolas" panose="020B0609020204030204" charset="0"/>
              </a:rPr>
              <a:t>imwrite</a:t>
            </a:r>
            <a:r>
              <a:rPr lang="en-US" sz="800" b="0">
                <a:solidFill>
                  <a:srgbClr val="C9D1D9"/>
                </a:solidFill>
                <a:latin typeface="Consolas" panose="020B0609020204030204" charset="0"/>
              </a:rPr>
              <a:t>(fused_image_path, fused_rgb_image)</a:t>
            </a:r>
            <a:endParaRPr lang="en-IN" sz="800"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sz="800" dirty="0">
              <a:latin typeface="Verdana" panose="020B0604030504040204" pitchFamily="34" charset="0"/>
              <a:ea typeface="Verdana" panose="020B060403050404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15</a:t>
            </a:fld>
            <a:endParaRPr dirty="0"/>
          </a:p>
        </p:txBody>
      </p:sp>
      <p:sp>
        <p:nvSpPr>
          <p:cNvPr id="4" name="Text Box 3"/>
          <p:cNvSpPr txBox="1"/>
          <p:nvPr/>
        </p:nvSpPr>
        <p:spPr>
          <a:xfrm>
            <a:off x="3048000" y="283845"/>
            <a:ext cx="6096000" cy="704850"/>
          </a:xfrm>
          <a:prstGeom prst="rect">
            <a:avLst/>
          </a:prstGeom>
          <a:noFill/>
        </p:spPr>
        <p:txBody>
          <a:bodyPr wrap="square" rtlCol="0" anchor="t">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dirty="0">
                <a:latin typeface="Montserrat" panose="00000500000000000000"/>
                <a:ea typeface="Montserrat" panose="00000500000000000000"/>
                <a:cs typeface="Montserrat" panose="00000500000000000000"/>
                <a:sym typeface="Montserrat" panose="00000500000000000000"/>
              </a:rPr>
              <a:t> Results </a:t>
            </a:r>
            <a:endParaRPr lang="en-US" altLang="en-US" sz="2400" b="1" dirty="0">
              <a:latin typeface="Montserrat" panose="00000500000000000000"/>
              <a:ea typeface="Montserrat" panose="00000500000000000000"/>
              <a:cs typeface="Montserrat" panose="00000500000000000000"/>
              <a:sym typeface="Montserrat" panose="00000500000000000000"/>
            </a:endParaRPr>
          </a:p>
        </p:txBody>
      </p:sp>
      <p:pic>
        <p:nvPicPr>
          <p:cNvPr id="5" name="Picture Placeholder 4" descr="upload_post_object_v2_093931217"/>
          <p:cNvPicPr>
            <a:picLocks noGrp="1" noChangeAspect="1"/>
          </p:cNvPicPr>
          <p:nvPr>
            <p:ph type="pic" idx="2"/>
          </p:nvPr>
        </p:nvPicPr>
        <p:blipFill>
          <a:blip r:embed="rId2"/>
          <a:stretch>
            <a:fillRect/>
          </a:stretch>
        </p:blipFill>
        <p:spPr>
          <a:xfrm>
            <a:off x="466090" y="2009140"/>
            <a:ext cx="11258550" cy="28384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16</a:t>
            </a:fld>
            <a:endParaRPr dirty="0"/>
          </a:p>
        </p:txBody>
      </p:sp>
      <p:sp>
        <p:nvSpPr>
          <p:cNvPr id="4" name="Text Box 3"/>
          <p:cNvSpPr txBox="1"/>
          <p:nvPr/>
        </p:nvSpPr>
        <p:spPr>
          <a:xfrm>
            <a:off x="1315720" y="141605"/>
            <a:ext cx="10296525" cy="916940"/>
          </a:xfrm>
          <a:prstGeom prst="rect">
            <a:avLst/>
          </a:prstGeom>
          <a:noFill/>
        </p:spPr>
        <p:txBody>
          <a:bodyPr wrap="square" rtlCol="0" anchor="t">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dirty="0">
                <a:latin typeface="Montserrat" panose="00000500000000000000"/>
                <a:ea typeface="Montserrat" panose="00000500000000000000"/>
                <a:cs typeface="Montserrat" panose="00000500000000000000"/>
                <a:sym typeface="Montserrat" panose="00000500000000000000"/>
              </a:rPr>
              <a:t>Implementation  – Iteration </a:t>
            </a:r>
            <a:r>
              <a:rPr lang="en-IN" altLang="en-US" sz="2400" b="1" dirty="0">
                <a:latin typeface="Montserrat" panose="00000500000000000000"/>
                <a:ea typeface="Montserrat" panose="00000500000000000000"/>
                <a:cs typeface="Montserrat" panose="00000500000000000000"/>
                <a:sym typeface="Montserrat" panose="00000500000000000000"/>
              </a:rPr>
              <a:t>4</a:t>
            </a:r>
            <a:r>
              <a:rPr lang="en-US" sz="2400" b="1" dirty="0">
                <a:latin typeface="Montserrat" panose="00000500000000000000"/>
                <a:ea typeface="Montserrat" panose="00000500000000000000"/>
                <a:cs typeface="Montserrat" panose="00000500000000000000"/>
                <a:sym typeface="Montserrat" panose="00000500000000000000"/>
              </a:rPr>
              <a:t> </a:t>
            </a:r>
            <a:endParaRPr lang="en-US" altLang="en-US" sz="2400" b="1" dirty="0">
              <a:latin typeface="Montserrat" panose="00000500000000000000"/>
              <a:ea typeface="Montserrat" panose="00000500000000000000"/>
              <a:cs typeface="Montserrat" panose="00000500000000000000"/>
              <a:sym typeface="Montserrat" panose="00000500000000000000"/>
            </a:endParaRPr>
          </a:p>
        </p:txBody>
      </p:sp>
      <p:sp>
        <p:nvSpPr>
          <p:cNvPr id="6" name="Google Shape;125;p3"/>
          <p:cNvSpPr txBox="1"/>
          <p:nvPr/>
        </p:nvSpPr>
        <p:spPr>
          <a:xfrm>
            <a:off x="452120" y="871220"/>
            <a:ext cx="10154920" cy="5859780"/>
          </a:xfrm>
          <a:prstGeom prst="rect">
            <a:avLst/>
          </a:prstGeom>
          <a:solidFill>
            <a:srgbClr val="000000">
              <a:alpha val="100000"/>
            </a:srgbClr>
          </a:solidFill>
          <a:ln>
            <a:noFill/>
          </a:ln>
        </p:spPr>
        <p:txBody>
          <a:bodyPr spcFirstLastPara="1" wrap="square" lIns="91425" tIns="45700" rIns="91425" bIns="45700" anchor="t" anchorCtr="0">
            <a:noAutofit/>
          </a:bodyPr>
          <a:lstStyle/>
          <a:p>
            <a:pPr marL="285750" marR="0" lvl="0" indent="-285750" rtl="0">
              <a:lnSpc>
                <a:spcPct val="100000"/>
              </a:lnSpc>
              <a:spcBef>
                <a:spcPts val="0"/>
              </a:spcBef>
              <a:spcAft>
                <a:spcPts val="0"/>
              </a:spcAft>
              <a:buFont typeface="Arial" panose="020B0604020202020204" pitchFamily="34" charset="0"/>
              <a:buChar char="•"/>
            </a:pPr>
            <a:r>
              <a:rPr lang="en-US" sz="700" b="0">
                <a:solidFill>
                  <a:srgbClr val="8B949E"/>
                </a:solidFill>
                <a:latin typeface="Consolas" panose="020B0609020204030204" charset="0"/>
              </a:rPr>
              <a:t>import cv2</a:t>
            </a:r>
          </a:p>
          <a:p>
            <a:pPr marL="285750" marR="0" lvl="0" indent="-285750" rtl="0">
              <a:lnSpc>
                <a:spcPct val="100000"/>
              </a:lnSpc>
              <a:spcBef>
                <a:spcPts val="0"/>
              </a:spcBef>
              <a:spcAft>
                <a:spcPts val="0"/>
              </a:spcAft>
              <a:buFont typeface="Arial" panose="020B0604020202020204" pitchFamily="34" charset="0"/>
              <a:buChar char="•"/>
            </a:pPr>
            <a:r>
              <a:rPr lang="en-US" sz="700" b="0">
                <a:solidFill>
                  <a:srgbClr val="8B949E"/>
                </a:solidFill>
                <a:latin typeface="Consolas" panose="020B0609020204030204" charset="0"/>
              </a:rPr>
              <a:t>import numpy as np</a:t>
            </a:r>
          </a:p>
          <a:p>
            <a:pPr marL="285750" marR="0" lvl="0" indent="-285750" rtl="0">
              <a:lnSpc>
                <a:spcPct val="100000"/>
              </a:lnSpc>
              <a:spcBef>
                <a:spcPts val="0"/>
              </a:spcBef>
              <a:spcAft>
                <a:spcPts val="0"/>
              </a:spcAft>
              <a:buFont typeface="Arial" panose="020B0604020202020204" pitchFamily="34" charset="0"/>
              <a:buChar char="•"/>
            </a:pPr>
            <a:r>
              <a:rPr lang="en-US" sz="700" b="0">
                <a:solidFill>
                  <a:srgbClr val="8B949E"/>
                </a:solidFill>
                <a:latin typeface="Consolas" panose="020B0609020204030204" charset="0"/>
              </a:rPr>
              <a:t>from skimage.metrics import structural_similarity as ssim, peak_signal_noise_ratio as psnr</a:t>
            </a:r>
          </a:p>
          <a:p>
            <a:pPr marL="285750" marR="0" lvl="0" indent="-285750" rtl="0">
              <a:lnSpc>
                <a:spcPct val="100000"/>
              </a:lnSpc>
              <a:spcBef>
                <a:spcPts val="0"/>
              </a:spcBef>
              <a:spcAft>
                <a:spcPts val="0"/>
              </a:spcAft>
              <a:buFont typeface="Arial" panose="020B0604020202020204" pitchFamily="34" charset="0"/>
              <a:buChar char="•"/>
            </a:pPr>
            <a:endParaRPr lang="en-US" sz="700" b="0">
              <a:solidFill>
                <a:srgbClr val="8B949E"/>
              </a:solidFill>
              <a:latin typeface="Consolas" panose="020B0609020204030204" charset="0"/>
            </a:endParaRPr>
          </a:p>
          <a:p>
            <a:pPr marL="285750" marR="0" lvl="0" indent="-285750" rtl="0">
              <a:lnSpc>
                <a:spcPct val="100000"/>
              </a:lnSpc>
              <a:spcBef>
                <a:spcPts val="0"/>
              </a:spcBef>
              <a:spcAft>
                <a:spcPts val="0"/>
              </a:spcAft>
              <a:buFont typeface="Arial" panose="020B0604020202020204" pitchFamily="34" charset="0"/>
              <a:buChar char="•"/>
            </a:pPr>
            <a:r>
              <a:rPr lang="en-US" sz="700" b="0">
                <a:solidFill>
                  <a:srgbClr val="8B949E"/>
                </a:solidFill>
                <a:latin typeface="Consolas" panose="020B0609020204030204" charset="0"/>
              </a:rPr>
              <a:t>def calculate_entropy(image):</a:t>
            </a:r>
          </a:p>
          <a:p>
            <a:pPr marL="285750" marR="0" lvl="0" indent="-285750" rtl="0">
              <a:lnSpc>
                <a:spcPct val="100000"/>
              </a:lnSpc>
              <a:spcBef>
                <a:spcPts val="0"/>
              </a:spcBef>
              <a:spcAft>
                <a:spcPts val="0"/>
              </a:spcAft>
              <a:buFont typeface="Arial" panose="020B0604020202020204" pitchFamily="34" charset="0"/>
              <a:buChar char="•"/>
            </a:pPr>
            <a:r>
              <a:rPr lang="en-US" sz="700" b="0">
                <a:solidFill>
                  <a:srgbClr val="8B949E"/>
                </a:solidFill>
                <a:latin typeface="Consolas" panose="020B0609020204030204" charset="0"/>
              </a:rPr>
              <a:t>    histogram, _ = np.histogram(image, bins=256, range=(0, 256))</a:t>
            </a:r>
          </a:p>
          <a:p>
            <a:pPr marL="285750" marR="0" lvl="0" indent="-285750" rtl="0">
              <a:lnSpc>
                <a:spcPct val="100000"/>
              </a:lnSpc>
              <a:spcBef>
                <a:spcPts val="0"/>
              </a:spcBef>
              <a:spcAft>
                <a:spcPts val="0"/>
              </a:spcAft>
              <a:buFont typeface="Arial" panose="020B0604020202020204" pitchFamily="34" charset="0"/>
              <a:buChar char="•"/>
            </a:pPr>
            <a:r>
              <a:rPr lang="en-US" sz="700" b="0">
                <a:solidFill>
                  <a:srgbClr val="8B949E"/>
                </a:solidFill>
                <a:latin typeface="Consolas" panose="020B0609020204030204" charset="0"/>
              </a:rPr>
              <a:t>    histogram = histogram / np.sum(histogram)</a:t>
            </a:r>
          </a:p>
          <a:p>
            <a:pPr marL="285750" marR="0" lvl="0" indent="-285750" rtl="0">
              <a:lnSpc>
                <a:spcPct val="100000"/>
              </a:lnSpc>
              <a:spcBef>
                <a:spcPts val="0"/>
              </a:spcBef>
              <a:spcAft>
                <a:spcPts val="0"/>
              </a:spcAft>
              <a:buFont typeface="Arial" panose="020B0604020202020204" pitchFamily="34" charset="0"/>
              <a:buChar char="•"/>
            </a:pPr>
            <a:r>
              <a:rPr lang="en-US" sz="700" b="0">
                <a:solidFill>
                  <a:srgbClr val="8B949E"/>
                </a:solidFill>
                <a:latin typeface="Consolas" panose="020B0609020204030204" charset="0"/>
              </a:rPr>
              <a:t>    entropy = -np.sum(histogram * np.log2(histogram + 1e-10))</a:t>
            </a:r>
          </a:p>
          <a:p>
            <a:pPr marL="285750" marR="0" lvl="0" indent="-285750" rtl="0">
              <a:lnSpc>
                <a:spcPct val="100000"/>
              </a:lnSpc>
              <a:spcBef>
                <a:spcPts val="0"/>
              </a:spcBef>
              <a:spcAft>
                <a:spcPts val="0"/>
              </a:spcAft>
              <a:buFont typeface="Arial" panose="020B0604020202020204" pitchFamily="34" charset="0"/>
              <a:buChar char="•"/>
            </a:pPr>
            <a:r>
              <a:rPr lang="en-US" sz="700" b="0">
                <a:solidFill>
                  <a:srgbClr val="8B949E"/>
                </a:solidFill>
                <a:latin typeface="Consolas" panose="020B0609020204030204" charset="0"/>
              </a:rPr>
              <a:t>    return entropy</a:t>
            </a:r>
          </a:p>
          <a:p>
            <a:pPr marL="285750" marR="0" lvl="0" indent="-285750" rtl="0">
              <a:lnSpc>
                <a:spcPct val="100000"/>
              </a:lnSpc>
              <a:spcBef>
                <a:spcPts val="0"/>
              </a:spcBef>
              <a:spcAft>
                <a:spcPts val="0"/>
              </a:spcAft>
              <a:buFont typeface="Arial" panose="020B0604020202020204" pitchFamily="34" charset="0"/>
              <a:buChar char="•"/>
            </a:pPr>
            <a:endParaRPr lang="en-US" sz="700" b="0">
              <a:solidFill>
                <a:srgbClr val="8B949E"/>
              </a:solidFill>
              <a:latin typeface="Consolas" panose="020B0609020204030204" charset="0"/>
            </a:endParaRPr>
          </a:p>
          <a:p>
            <a:pPr marL="285750" marR="0" lvl="0" indent="-285750" rtl="0">
              <a:lnSpc>
                <a:spcPct val="100000"/>
              </a:lnSpc>
              <a:spcBef>
                <a:spcPts val="0"/>
              </a:spcBef>
              <a:spcAft>
                <a:spcPts val="0"/>
              </a:spcAft>
              <a:buFont typeface="Arial" panose="020B0604020202020204" pitchFamily="34" charset="0"/>
              <a:buChar char="•"/>
            </a:pPr>
            <a:r>
              <a:rPr lang="en-US" sz="700" b="0">
                <a:solidFill>
                  <a:srgbClr val="8B949E"/>
                </a:solidFill>
                <a:latin typeface="Consolas" panose="020B0609020204030204" charset="0"/>
              </a:rPr>
              <a:t>def calculate_mutual_information(img1, img2):</a:t>
            </a:r>
          </a:p>
          <a:p>
            <a:pPr marL="285750" marR="0" lvl="0" indent="-285750" rtl="0">
              <a:lnSpc>
                <a:spcPct val="100000"/>
              </a:lnSpc>
              <a:spcBef>
                <a:spcPts val="0"/>
              </a:spcBef>
              <a:spcAft>
                <a:spcPts val="0"/>
              </a:spcAft>
              <a:buFont typeface="Arial" panose="020B0604020202020204" pitchFamily="34" charset="0"/>
              <a:buChar char="•"/>
            </a:pPr>
            <a:r>
              <a:rPr lang="en-US" sz="700" b="0">
                <a:solidFill>
                  <a:srgbClr val="8B949E"/>
                </a:solidFill>
                <a:latin typeface="Consolas" panose="020B0609020204030204" charset="0"/>
              </a:rPr>
              <a:t>    hist_2d, _, _ = np.histogram2d(img1.ravel(), img2.ravel(), bins=256)</a:t>
            </a:r>
          </a:p>
          <a:p>
            <a:pPr marL="285750" marR="0" lvl="0" indent="-285750" rtl="0">
              <a:lnSpc>
                <a:spcPct val="100000"/>
              </a:lnSpc>
              <a:spcBef>
                <a:spcPts val="0"/>
              </a:spcBef>
              <a:spcAft>
                <a:spcPts val="0"/>
              </a:spcAft>
              <a:buFont typeface="Arial" panose="020B0604020202020204" pitchFamily="34" charset="0"/>
              <a:buChar char="•"/>
            </a:pPr>
            <a:r>
              <a:rPr lang="en-US" sz="700" b="0">
                <a:solidFill>
                  <a:srgbClr val="8B949E"/>
                </a:solidFill>
                <a:latin typeface="Consolas" panose="020B0609020204030204" charset="0"/>
              </a:rPr>
              <a:t>    hist_2d /= hist_2d.sum()</a:t>
            </a:r>
          </a:p>
          <a:p>
            <a:pPr marL="285750" marR="0" lvl="0" indent="-285750" rtl="0">
              <a:lnSpc>
                <a:spcPct val="100000"/>
              </a:lnSpc>
              <a:spcBef>
                <a:spcPts val="0"/>
              </a:spcBef>
              <a:spcAft>
                <a:spcPts val="0"/>
              </a:spcAft>
              <a:buFont typeface="Arial" panose="020B0604020202020204" pitchFamily="34" charset="0"/>
              <a:buChar char="•"/>
            </a:pPr>
            <a:r>
              <a:rPr lang="en-US" sz="700" b="0">
                <a:solidFill>
                  <a:srgbClr val="8B949E"/>
                </a:solidFill>
                <a:latin typeface="Consolas" panose="020B0609020204030204" charset="0"/>
              </a:rPr>
              <a:t>    mi = np.sum(hist_2d * np.log2(hist_2d / (hist_2d.sum(axis=0) * hist_2d.sum(axis=1)[:, None] + 1e-10) + 1e-10))</a:t>
            </a:r>
          </a:p>
          <a:p>
            <a:pPr marL="285750" marR="0" lvl="0" indent="-285750" rtl="0">
              <a:lnSpc>
                <a:spcPct val="100000"/>
              </a:lnSpc>
              <a:spcBef>
                <a:spcPts val="0"/>
              </a:spcBef>
              <a:spcAft>
                <a:spcPts val="0"/>
              </a:spcAft>
              <a:buFont typeface="Arial" panose="020B0604020202020204" pitchFamily="34" charset="0"/>
              <a:buChar char="•"/>
            </a:pPr>
            <a:r>
              <a:rPr lang="en-US" sz="700" b="0">
                <a:solidFill>
                  <a:srgbClr val="8B949E"/>
                </a:solidFill>
                <a:latin typeface="Consolas" panose="020B0609020204030204" charset="0"/>
              </a:rPr>
              <a:t>    return mi</a:t>
            </a:r>
          </a:p>
          <a:p>
            <a:pPr marL="285750" marR="0" lvl="0" indent="-285750" rtl="0">
              <a:lnSpc>
                <a:spcPct val="100000"/>
              </a:lnSpc>
              <a:spcBef>
                <a:spcPts val="0"/>
              </a:spcBef>
              <a:spcAft>
                <a:spcPts val="0"/>
              </a:spcAft>
              <a:buFont typeface="Arial" panose="020B0604020202020204" pitchFamily="34" charset="0"/>
              <a:buChar char="•"/>
            </a:pPr>
            <a:endParaRPr lang="en-US" sz="700" b="0">
              <a:solidFill>
                <a:srgbClr val="8B949E"/>
              </a:solidFill>
              <a:latin typeface="Consolas" panose="020B0609020204030204" charset="0"/>
            </a:endParaRPr>
          </a:p>
          <a:p>
            <a:pPr marL="285750" marR="0" lvl="0" indent="-285750" rtl="0">
              <a:lnSpc>
                <a:spcPct val="100000"/>
              </a:lnSpc>
              <a:spcBef>
                <a:spcPts val="0"/>
              </a:spcBef>
              <a:spcAft>
                <a:spcPts val="0"/>
              </a:spcAft>
              <a:buFont typeface="Arial" panose="020B0604020202020204" pitchFamily="34" charset="0"/>
              <a:buChar char="•"/>
            </a:pPr>
            <a:r>
              <a:rPr lang="en-US" sz="700" b="0">
                <a:solidFill>
                  <a:srgbClr val="8B949E"/>
                </a:solidFill>
                <a:latin typeface="Consolas" panose="020B0609020204030204" charset="0"/>
              </a:rPr>
              <a:t>def calculate_average_gradient(image):</a:t>
            </a:r>
          </a:p>
          <a:p>
            <a:pPr marL="285750" marR="0" lvl="0" indent="-285750" rtl="0">
              <a:lnSpc>
                <a:spcPct val="100000"/>
              </a:lnSpc>
              <a:spcBef>
                <a:spcPts val="0"/>
              </a:spcBef>
              <a:spcAft>
                <a:spcPts val="0"/>
              </a:spcAft>
              <a:buFont typeface="Arial" panose="020B0604020202020204" pitchFamily="34" charset="0"/>
              <a:buChar char="•"/>
            </a:pPr>
            <a:r>
              <a:rPr lang="en-US" sz="700" b="0">
                <a:solidFill>
                  <a:srgbClr val="8B949E"/>
                </a:solidFill>
                <a:latin typeface="Consolas" panose="020B0609020204030204" charset="0"/>
              </a:rPr>
              <a:t>    grad_x = cv2.Sobel(image, cv2.CV_64F, 1, 0, ksize=3)</a:t>
            </a:r>
          </a:p>
          <a:p>
            <a:pPr marL="285750" marR="0" lvl="0" indent="-285750" rtl="0">
              <a:lnSpc>
                <a:spcPct val="100000"/>
              </a:lnSpc>
              <a:spcBef>
                <a:spcPts val="0"/>
              </a:spcBef>
              <a:spcAft>
                <a:spcPts val="0"/>
              </a:spcAft>
              <a:buFont typeface="Arial" panose="020B0604020202020204" pitchFamily="34" charset="0"/>
              <a:buChar char="•"/>
            </a:pPr>
            <a:r>
              <a:rPr lang="en-US" sz="700" b="0">
                <a:solidFill>
                  <a:srgbClr val="8B949E"/>
                </a:solidFill>
                <a:latin typeface="Consolas" panose="020B0609020204030204" charset="0"/>
              </a:rPr>
              <a:t>    grad_y = cv2.Sobel(image, cv2.CV_64F, 0, 1, ksize=3)</a:t>
            </a:r>
          </a:p>
          <a:p>
            <a:pPr marL="285750" marR="0" lvl="0" indent="-285750" rtl="0">
              <a:lnSpc>
                <a:spcPct val="100000"/>
              </a:lnSpc>
              <a:spcBef>
                <a:spcPts val="0"/>
              </a:spcBef>
              <a:spcAft>
                <a:spcPts val="0"/>
              </a:spcAft>
              <a:buFont typeface="Arial" panose="020B0604020202020204" pitchFamily="34" charset="0"/>
              <a:buChar char="•"/>
            </a:pPr>
            <a:r>
              <a:rPr lang="en-US" sz="700" b="0">
                <a:solidFill>
                  <a:srgbClr val="8B949E"/>
                </a:solidFill>
                <a:latin typeface="Consolas" panose="020B0609020204030204" charset="0"/>
              </a:rPr>
              <a:t>    return np.sqrt(grad_x*2 + grad_y*2).mean()</a:t>
            </a:r>
          </a:p>
          <a:p>
            <a:pPr marL="285750" marR="0" lvl="0" indent="-285750" rtl="0">
              <a:lnSpc>
                <a:spcPct val="100000"/>
              </a:lnSpc>
              <a:spcBef>
                <a:spcPts val="0"/>
              </a:spcBef>
              <a:spcAft>
                <a:spcPts val="0"/>
              </a:spcAft>
              <a:buFont typeface="Arial" panose="020B0604020202020204" pitchFamily="34" charset="0"/>
              <a:buChar char="•"/>
            </a:pPr>
            <a:endParaRPr lang="en-US" sz="700" b="0">
              <a:solidFill>
                <a:srgbClr val="8B949E"/>
              </a:solidFill>
              <a:latin typeface="Consolas" panose="020B0609020204030204" charset="0"/>
            </a:endParaRPr>
          </a:p>
          <a:p>
            <a:pPr marL="285750" marR="0" lvl="0" indent="-285750" rtl="0">
              <a:lnSpc>
                <a:spcPct val="100000"/>
              </a:lnSpc>
              <a:spcBef>
                <a:spcPts val="0"/>
              </a:spcBef>
              <a:spcAft>
                <a:spcPts val="0"/>
              </a:spcAft>
              <a:buFont typeface="Arial" panose="020B0604020202020204" pitchFamily="34" charset="0"/>
              <a:buChar char="•"/>
            </a:pPr>
            <a:r>
              <a:rPr lang="en-US" sz="700" b="0">
                <a:solidFill>
                  <a:srgbClr val="8B949E"/>
                </a:solidFill>
                <a:latin typeface="Consolas" panose="020B0609020204030204" charset="0"/>
              </a:rPr>
              <a:t>def calculate_standard_deviation(image):</a:t>
            </a:r>
          </a:p>
          <a:p>
            <a:pPr marL="285750" marR="0" lvl="0" indent="-285750" rtl="0">
              <a:lnSpc>
                <a:spcPct val="100000"/>
              </a:lnSpc>
              <a:spcBef>
                <a:spcPts val="0"/>
              </a:spcBef>
              <a:spcAft>
                <a:spcPts val="0"/>
              </a:spcAft>
              <a:buFont typeface="Arial" panose="020B0604020202020204" pitchFamily="34" charset="0"/>
              <a:buChar char="•"/>
            </a:pPr>
            <a:r>
              <a:rPr lang="en-US" sz="700" b="0">
                <a:solidFill>
                  <a:srgbClr val="8B949E"/>
                </a:solidFill>
                <a:latin typeface="Consolas" panose="020B0609020204030204" charset="0"/>
              </a:rPr>
              <a:t>    return np.std(image)</a:t>
            </a:r>
          </a:p>
          <a:p>
            <a:pPr marL="285750" marR="0" lvl="0" indent="-285750" rtl="0">
              <a:lnSpc>
                <a:spcPct val="100000"/>
              </a:lnSpc>
              <a:spcBef>
                <a:spcPts val="0"/>
              </a:spcBef>
              <a:spcAft>
                <a:spcPts val="0"/>
              </a:spcAft>
              <a:buFont typeface="Arial" panose="020B0604020202020204" pitchFamily="34" charset="0"/>
              <a:buChar char="•"/>
            </a:pPr>
            <a:endParaRPr lang="en-US" sz="700" b="0">
              <a:solidFill>
                <a:srgbClr val="8B949E"/>
              </a:solidFill>
              <a:latin typeface="Consolas" panose="020B0609020204030204" charset="0"/>
            </a:endParaRPr>
          </a:p>
          <a:p>
            <a:pPr marL="285750" marR="0" lvl="0" indent="-285750" rtl="0">
              <a:lnSpc>
                <a:spcPct val="100000"/>
              </a:lnSpc>
              <a:spcBef>
                <a:spcPts val="0"/>
              </a:spcBef>
              <a:spcAft>
                <a:spcPts val="0"/>
              </a:spcAft>
              <a:buFont typeface="Arial" panose="020B0604020202020204" pitchFamily="34" charset="0"/>
              <a:buChar char="•"/>
            </a:pPr>
            <a:r>
              <a:rPr lang="en-US" sz="700" b="0">
                <a:solidFill>
                  <a:srgbClr val="8B949E"/>
                </a:solidFill>
                <a:latin typeface="Consolas" panose="020B0609020204030204" charset="0"/>
              </a:rPr>
              <a:t>def fuse_images_and_evaluate(ir_image_path, visible_image_path):</a:t>
            </a:r>
          </a:p>
          <a:p>
            <a:pPr marL="285750" marR="0" lvl="0" indent="-285750" rtl="0">
              <a:lnSpc>
                <a:spcPct val="100000"/>
              </a:lnSpc>
              <a:spcBef>
                <a:spcPts val="0"/>
              </a:spcBef>
              <a:spcAft>
                <a:spcPts val="0"/>
              </a:spcAft>
              <a:buFont typeface="Arial" panose="020B0604020202020204" pitchFamily="34" charset="0"/>
              <a:buChar char="•"/>
            </a:pPr>
            <a:r>
              <a:rPr lang="en-US" sz="700" b="0">
                <a:solidFill>
                  <a:srgbClr val="8B949E"/>
                </a:solidFill>
                <a:latin typeface="Consolas" panose="020B0609020204030204" charset="0"/>
              </a:rPr>
              <a:t>    # Load images</a:t>
            </a:r>
          </a:p>
          <a:p>
            <a:pPr marL="285750" marR="0" lvl="0" indent="-285750" rtl="0">
              <a:lnSpc>
                <a:spcPct val="100000"/>
              </a:lnSpc>
              <a:spcBef>
                <a:spcPts val="0"/>
              </a:spcBef>
              <a:spcAft>
                <a:spcPts val="0"/>
              </a:spcAft>
              <a:buFont typeface="Arial" panose="020B0604020202020204" pitchFamily="34" charset="0"/>
              <a:buChar char="•"/>
            </a:pPr>
            <a:r>
              <a:rPr lang="en-US" sz="700" b="0">
                <a:solidFill>
                  <a:srgbClr val="8B949E"/>
                </a:solidFill>
                <a:latin typeface="Consolas" panose="020B0609020204030204" charset="0"/>
              </a:rPr>
              <a:t>    ir_image = cv2.imread(ir_image_path, cv2.IMREAD_GRAYSCALE)</a:t>
            </a:r>
          </a:p>
          <a:p>
            <a:pPr marL="285750" marR="0" lvl="0" indent="-285750" rtl="0">
              <a:lnSpc>
                <a:spcPct val="100000"/>
              </a:lnSpc>
              <a:spcBef>
                <a:spcPts val="0"/>
              </a:spcBef>
              <a:spcAft>
                <a:spcPts val="0"/>
              </a:spcAft>
              <a:buFont typeface="Arial" panose="020B0604020202020204" pitchFamily="34" charset="0"/>
              <a:buChar char="•"/>
            </a:pPr>
            <a:r>
              <a:rPr lang="en-US" sz="700" b="0">
                <a:solidFill>
                  <a:srgbClr val="8B949E"/>
                </a:solidFill>
                <a:latin typeface="Consolas" panose="020B0609020204030204" charset="0"/>
              </a:rPr>
              <a:t>    visible_image = cv2.imread(visible_image_path, cv2.IMREAD_COLOR)</a:t>
            </a:r>
          </a:p>
          <a:p>
            <a:pPr marL="285750" marR="0" lvl="0" indent="-285750" rtl="0">
              <a:lnSpc>
                <a:spcPct val="100000"/>
              </a:lnSpc>
              <a:spcBef>
                <a:spcPts val="0"/>
              </a:spcBef>
              <a:spcAft>
                <a:spcPts val="0"/>
              </a:spcAft>
              <a:buFont typeface="Arial" panose="020B0604020202020204" pitchFamily="34" charset="0"/>
              <a:buChar char="•"/>
            </a:pPr>
            <a:r>
              <a:rPr lang="en-US" sz="700" b="0">
                <a:solidFill>
                  <a:srgbClr val="8B949E"/>
                </a:solidFill>
                <a:latin typeface="Consolas" panose="020B0609020204030204" charset="0"/>
              </a:rPr>
              <a:t>    </a:t>
            </a:r>
          </a:p>
          <a:p>
            <a:pPr marL="285750" marR="0" lvl="0" indent="-285750" rtl="0">
              <a:lnSpc>
                <a:spcPct val="100000"/>
              </a:lnSpc>
              <a:spcBef>
                <a:spcPts val="0"/>
              </a:spcBef>
              <a:spcAft>
                <a:spcPts val="0"/>
              </a:spcAft>
              <a:buFont typeface="Arial" panose="020B0604020202020204" pitchFamily="34" charset="0"/>
              <a:buChar char="•"/>
            </a:pPr>
            <a:r>
              <a:rPr lang="en-US" sz="700" b="0">
                <a:solidFill>
                  <a:srgbClr val="8B949E"/>
                </a:solidFill>
                <a:latin typeface="Consolas" panose="020B0609020204030204" charset="0"/>
              </a:rPr>
              <a:t>    # Resize and convert IR to 3-channel</a:t>
            </a:r>
          </a:p>
          <a:p>
            <a:pPr marL="285750" marR="0" lvl="0" indent="-285750" rtl="0">
              <a:lnSpc>
                <a:spcPct val="100000"/>
              </a:lnSpc>
              <a:spcBef>
                <a:spcPts val="0"/>
              </a:spcBef>
              <a:spcAft>
                <a:spcPts val="0"/>
              </a:spcAft>
              <a:buFont typeface="Arial" panose="020B0604020202020204" pitchFamily="34" charset="0"/>
              <a:buChar char="•"/>
            </a:pPr>
            <a:r>
              <a:rPr lang="en-US" sz="700" b="0">
                <a:solidFill>
                  <a:srgbClr val="8B949E"/>
                </a:solidFill>
                <a:latin typeface="Consolas" panose="020B0609020204030204" charset="0"/>
              </a:rPr>
              <a:t>    ir_resized = cv2.resize(ir_image, (visible_image.shape[1], visible_image.shape[0]))</a:t>
            </a:r>
          </a:p>
          <a:p>
            <a:pPr marL="285750" marR="0" lvl="0" indent="-285750" rtl="0">
              <a:lnSpc>
                <a:spcPct val="100000"/>
              </a:lnSpc>
              <a:spcBef>
                <a:spcPts val="0"/>
              </a:spcBef>
              <a:spcAft>
                <a:spcPts val="0"/>
              </a:spcAft>
              <a:buFont typeface="Arial" panose="020B0604020202020204" pitchFamily="34" charset="0"/>
              <a:buChar char="•"/>
            </a:pPr>
            <a:r>
              <a:rPr lang="en-US" sz="700" b="0">
                <a:solidFill>
                  <a:srgbClr val="8B949E"/>
                </a:solidFill>
                <a:latin typeface="Consolas" panose="020B0609020204030204" charset="0"/>
              </a:rPr>
              <a:t>    ir_image_3channel = cv2.cvtColor(ir_resized, cv2.COLOR_GRAY2BGR)</a:t>
            </a:r>
          </a:p>
          <a:p>
            <a:pPr marL="285750" marR="0" lvl="0" indent="-285750" rtl="0">
              <a:lnSpc>
                <a:spcPct val="100000"/>
              </a:lnSpc>
              <a:spcBef>
                <a:spcPts val="0"/>
              </a:spcBef>
              <a:spcAft>
                <a:spcPts val="0"/>
              </a:spcAft>
              <a:buFont typeface="Arial" panose="020B0604020202020204" pitchFamily="34" charset="0"/>
              <a:buChar char="•"/>
            </a:pPr>
            <a:r>
              <a:rPr lang="en-US" sz="700" b="0">
                <a:solidFill>
                  <a:srgbClr val="8B949E"/>
                </a:solidFill>
                <a:latin typeface="Consolas" panose="020B0609020204030204" charset="0"/>
              </a:rPr>
              <a:t>    </a:t>
            </a:r>
          </a:p>
          <a:p>
            <a:pPr marL="285750" marR="0" lvl="0" indent="-285750" rtl="0">
              <a:lnSpc>
                <a:spcPct val="100000"/>
              </a:lnSpc>
              <a:spcBef>
                <a:spcPts val="0"/>
              </a:spcBef>
              <a:spcAft>
                <a:spcPts val="0"/>
              </a:spcAft>
              <a:buFont typeface="Arial" panose="020B0604020202020204" pitchFamily="34" charset="0"/>
              <a:buChar char="•"/>
            </a:pPr>
            <a:r>
              <a:rPr lang="en-US" sz="700" b="0">
                <a:solidFill>
                  <a:srgbClr val="8B949E"/>
                </a:solidFill>
                <a:latin typeface="Consolas" panose="020B0609020204030204" charset="0"/>
              </a:rPr>
              <a:t>    # Perform image fusion</a:t>
            </a:r>
          </a:p>
          <a:p>
            <a:pPr marL="285750" marR="0" lvl="0" indent="-285750" rtl="0">
              <a:lnSpc>
                <a:spcPct val="100000"/>
              </a:lnSpc>
              <a:spcBef>
                <a:spcPts val="0"/>
              </a:spcBef>
              <a:spcAft>
                <a:spcPts val="0"/>
              </a:spcAft>
              <a:buFont typeface="Arial" panose="020B0604020202020204" pitchFamily="34" charset="0"/>
              <a:buChar char="•"/>
            </a:pPr>
            <a:r>
              <a:rPr lang="en-US" sz="700" b="0">
                <a:solidFill>
                  <a:srgbClr val="8B949E"/>
                </a:solidFill>
                <a:latin typeface="Consolas" panose="020B0609020204030204" charset="0"/>
              </a:rPr>
              <a:t>    fused_image = cv2.addWeighted(ir_image_3channel, 0.5, visible_image, 0.5, 0)</a:t>
            </a:r>
          </a:p>
          <a:p>
            <a:pPr marL="285750" marR="0" lvl="0" indent="-285750" rtl="0">
              <a:lnSpc>
                <a:spcPct val="100000"/>
              </a:lnSpc>
              <a:spcBef>
                <a:spcPts val="0"/>
              </a:spcBef>
              <a:spcAft>
                <a:spcPts val="0"/>
              </a:spcAft>
              <a:buFont typeface="Arial" panose="020B0604020202020204" pitchFamily="34" charset="0"/>
              <a:buChar char="•"/>
            </a:pPr>
            <a:r>
              <a:rPr lang="en-US" sz="700" b="0">
                <a:solidFill>
                  <a:srgbClr val="8B949E"/>
                </a:solidFill>
                <a:latin typeface="Consolas" panose="020B0609020204030204" charset="0"/>
              </a:rPr>
              <a:t>    </a:t>
            </a:r>
          </a:p>
          <a:p>
            <a:pPr marL="285750" marR="0" lvl="0" indent="-285750" rtl="0">
              <a:lnSpc>
                <a:spcPct val="100000"/>
              </a:lnSpc>
              <a:spcBef>
                <a:spcPts val="0"/>
              </a:spcBef>
              <a:spcAft>
                <a:spcPts val="0"/>
              </a:spcAft>
              <a:buFont typeface="Arial" panose="020B0604020202020204" pitchFamily="34" charset="0"/>
              <a:buChar char="•"/>
            </a:pPr>
            <a:r>
              <a:rPr lang="en-US" sz="700" b="0">
                <a:solidFill>
                  <a:srgbClr val="8B949E"/>
                </a:solidFill>
                <a:latin typeface="Consolas" panose="020B0609020204030204" charset="0"/>
              </a:rPr>
              <a:t>    # Convert fused image to grayscale for evaluation</a:t>
            </a:r>
          </a:p>
          <a:p>
            <a:pPr marL="285750" marR="0" lvl="0" indent="-285750" rtl="0">
              <a:lnSpc>
                <a:spcPct val="100000"/>
              </a:lnSpc>
              <a:spcBef>
                <a:spcPts val="0"/>
              </a:spcBef>
              <a:spcAft>
                <a:spcPts val="0"/>
              </a:spcAft>
              <a:buFont typeface="Arial" panose="020B0604020202020204" pitchFamily="34" charset="0"/>
              <a:buChar char="•"/>
            </a:pPr>
            <a:r>
              <a:rPr lang="en-US" sz="700" b="0">
                <a:solidFill>
                  <a:srgbClr val="8B949E"/>
                </a:solidFill>
                <a:latin typeface="Consolas" panose="020B0609020204030204" charset="0"/>
              </a:rPr>
              <a:t>    fused_gray = cv2.cvtColor(fused_image, cv2.COLOR_BGR2GRAY)</a:t>
            </a:r>
          </a:p>
          <a:p>
            <a:pPr marL="285750" marR="0" lvl="0" indent="-285750" rtl="0">
              <a:lnSpc>
                <a:spcPct val="100000"/>
              </a:lnSpc>
              <a:spcBef>
                <a:spcPts val="0"/>
              </a:spcBef>
              <a:spcAft>
                <a:spcPts val="0"/>
              </a:spcAft>
              <a:buFont typeface="Arial" panose="020B0604020202020204" pitchFamily="34" charset="0"/>
              <a:buChar char="•"/>
            </a:pPr>
            <a:r>
              <a:rPr lang="en-US" sz="700" b="0">
                <a:solidFill>
                  <a:srgbClr val="8B949E"/>
                </a:solidFill>
                <a:latin typeface="Consolas" panose="020B0609020204030204" charset="0"/>
              </a:rPr>
              <a:t>    </a:t>
            </a:r>
          </a:p>
          <a:p>
            <a:pPr marL="285750" marR="0" lvl="0" indent="-285750" rtl="0">
              <a:lnSpc>
                <a:spcPct val="100000"/>
              </a:lnSpc>
              <a:spcBef>
                <a:spcPts val="0"/>
              </a:spcBef>
              <a:spcAft>
                <a:spcPts val="0"/>
              </a:spcAft>
              <a:buFont typeface="Arial" panose="020B0604020202020204" pitchFamily="34" charset="0"/>
              <a:buChar char="•"/>
            </a:pPr>
            <a:r>
              <a:rPr lang="en-US" sz="700" b="0">
                <a:solidFill>
                  <a:srgbClr val="8B949E"/>
                </a:solidFill>
                <a:latin typeface="Consolas" panose="020B0609020204030204" charset="0"/>
              </a:rPr>
              <a:t>    # Evaluate metrics</a:t>
            </a:r>
          </a:p>
          <a:p>
            <a:pPr marL="285750" marR="0" lvl="0" indent="-285750" rtl="0">
              <a:lnSpc>
                <a:spcPct val="100000"/>
              </a:lnSpc>
              <a:spcBef>
                <a:spcPts val="0"/>
              </a:spcBef>
              <a:spcAft>
                <a:spcPts val="0"/>
              </a:spcAft>
              <a:buFont typeface="Arial" panose="020B0604020202020204" pitchFamily="34" charset="0"/>
              <a:buChar char="•"/>
            </a:pPr>
            <a:r>
              <a:rPr lang="en-US" sz="700" b="0">
                <a:solidFill>
                  <a:srgbClr val="8B949E"/>
                </a:solidFill>
                <a:latin typeface="Consolas" panose="020B0609020204030204" charset="0"/>
              </a:rPr>
              <a:t>    print(f"Entropy: {calculate_entropy(fused_gray):.4f}")</a:t>
            </a:r>
          </a:p>
          <a:p>
            <a:pPr marL="285750" marR="0" lvl="0" indent="-285750" rtl="0">
              <a:lnSpc>
                <a:spcPct val="100000"/>
              </a:lnSpc>
              <a:spcBef>
                <a:spcPts val="0"/>
              </a:spcBef>
              <a:spcAft>
                <a:spcPts val="0"/>
              </a:spcAft>
              <a:buFont typeface="Arial" panose="020B0604020202020204" pitchFamily="34" charset="0"/>
              <a:buChar char="•"/>
            </a:pPr>
            <a:r>
              <a:rPr lang="en-US" sz="700" b="0">
                <a:solidFill>
                  <a:srgbClr val="8B949E"/>
                </a:solidFill>
                <a:latin typeface="Consolas" panose="020B0609020204030204" charset="0"/>
              </a:rPr>
              <a:t>    print(f"Mutual Information: {calculate_mutual_information(ir_image, fused_gray) + calculate_mutual_information(cv2.cvtColor(visible_image, cv2.COLOR_BGR2GRAY), fused_gray):.4f}")</a:t>
            </a:r>
          </a:p>
          <a:p>
            <a:pPr marL="285750" marR="0" lvl="0" indent="-285750" rtl="0">
              <a:lnSpc>
                <a:spcPct val="100000"/>
              </a:lnSpc>
              <a:spcBef>
                <a:spcPts val="0"/>
              </a:spcBef>
              <a:spcAft>
                <a:spcPts val="0"/>
              </a:spcAft>
              <a:buFont typeface="Arial" panose="020B0604020202020204" pitchFamily="34" charset="0"/>
              <a:buChar char="•"/>
            </a:pPr>
            <a:r>
              <a:rPr lang="en-US" sz="700" b="0">
                <a:solidFill>
                  <a:srgbClr val="8B949E"/>
                </a:solidFill>
                <a:latin typeface="Consolas" panose="020B0609020204030204" charset="0"/>
              </a:rPr>
              <a:t>    print(f"PSNR: {psnr(cv2.cvtColor(visible_image, cv2.COLOR_BGR2GRAY), fused_gray):.4f}")</a:t>
            </a:r>
          </a:p>
          <a:p>
            <a:pPr marL="285750" marR="0" lvl="0" indent="-285750" rtl="0">
              <a:lnSpc>
                <a:spcPct val="100000"/>
              </a:lnSpc>
              <a:spcBef>
                <a:spcPts val="0"/>
              </a:spcBef>
              <a:spcAft>
                <a:spcPts val="0"/>
              </a:spcAft>
              <a:buFont typeface="Arial" panose="020B0604020202020204" pitchFamily="34" charset="0"/>
              <a:buChar char="•"/>
            </a:pPr>
            <a:r>
              <a:rPr lang="en-US" sz="700" b="0">
                <a:solidFill>
                  <a:srgbClr val="8B949E"/>
                </a:solidFill>
                <a:latin typeface="Consolas" panose="020B0609020204030204" charset="0"/>
              </a:rPr>
              <a:t>    print(f"SSIM: {ssim(cv2.cvtColor(visible_image, cv2.COLOR_BGR2GRAY), fused_gray):.4f}")</a:t>
            </a:r>
          </a:p>
          <a:p>
            <a:pPr marL="285750" marR="0" lvl="0" indent="-285750" rtl="0">
              <a:lnSpc>
                <a:spcPct val="100000"/>
              </a:lnSpc>
              <a:spcBef>
                <a:spcPts val="0"/>
              </a:spcBef>
              <a:spcAft>
                <a:spcPts val="0"/>
              </a:spcAft>
              <a:buFont typeface="Arial" panose="020B0604020202020204" pitchFamily="34" charset="0"/>
              <a:buChar char="•"/>
            </a:pPr>
            <a:r>
              <a:rPr lang="en-US" sz="700" b="0">
                <a:solidFill>
                  <a:srgbClr val="8B949E"/>
                </a:solidFill>
                <a:latin typeface="Consolas" panose="020B0609020204030204" charset="0"/>
              </a:rPr>
              <a:t>    print(f"Average Gradient: {calculate_average_gradient(fused_gray):.4f}")</a:t>
            </a:r>
          </a:p>
          <a:p>
            <a:pPr marL="285750" marR="0" lvl="0" indent="-285750" rtl="0">
              <a:lnSpc>
                <a:spcPct val="100000"/>
              </a:lnSpc>
              <a:spcBef>
                <a:spcPts val="0"/>
              </a:spcBef>
              <a:spcAft>
                <a:spcPts val="0"/>
              </a:spcAft>
              <a:buFont typeface="Arial" panose="020B0604020202020204" pitchFamily="34" charset="0"/>
              <a:buChar char="•"/>
            </a:pPr>
            <a:r>
              <a:rPr lang="en-US" sz="700" b="0">
                <a:solidFill>
                  <a:srgbClr val="8B949E"/>
                </a:solidFill>
                <a:latin typeface="Consolas" panose="020B0609020204030204" charset="0"/>
              </a:rPr>
              <a:t>    print(f"Standard Deviation: {calculate_standard_deviation(fused_gray):.4f}")</a:t>
            </a:r>
          </a:p>
          <a:p>
            <a:pPr marL="285750" marR="0" lvl="0" indent="-285750" rtl="0">
              <a:lnSpc>
                <a:spcPct val="100000"/>
              </a:lnSpc>
              <a:spcBef>
                <a:spcPts val="0"/>
              </a:spcBef>
              <a:spcAft>
                <a:spcPts val="0"/>
              </a:spcAft>
              <a:buFont typeface="Arial" panose="020B0604020202020204" pitchFamily="34" charset="0"/>
              <a:buChar char="•"/>
            </a:pPr>
            <a:endParaRPr lang="en-US" sz="700" b="0">
              <a:solidFill>
                <a:srgbClr val="8B949E"/>
              </a:solidFill>
              <a:latin typeface="Consolas" panose="020B0609020204030204" charset="0"/>
            </a:endParaRPr>
          </a:p>
          <a:p>
            <a:pPr marL="285750" marR="0" lvl="0" indent="-285750" rtl="0">
              <a:lnSpc>
                <a:spcPct val="100000"/>
              </a:lnSpc>
              <a:spcBef>
                <a:spcPts val="0"/>
              </a:spcBef>
              <a:spcAft>
                <a:spcPts val="0"/>
              </a:spcAft>
              <a:buFont typeface="Arial" panose="020B0604020202020204" pitchFamily="34" charset="0"/>
              <a:buChar char="•"/>
            </a:pPr>
            <a:r>
              <a:rPr lang="en-US" sz="700" b="0">
                <a:solidFill>
                  <a:srgbClr val="8B949E"/>
                </a:solidFill>
                <a:latin typeface="Consolas" panose="020B0609020204030204" charset="0"/>
              </a:rPr>
              <a:t># Example usage</a:t>
            </a:r>
          </a:p>
          <a:p>
            <a:pPr marL="285750" marR="0" lvl="0" indent="-285750" rtl="0">
              <a:lnSpc>
                <a:spcPct val="100000"/>
              </a:lnSpc>
              <a:spcBef>
                <a:spcPts val="0"/>
              </a:spcBef>
              <a:spcAft>
                <a:spcPts val="0"/>
              </a:spcAft>
              <a:buFont typeface="Arial" panose="020B0604020202020204" pitchFamily="34" charset="0"/>
              <a:buChar char="•"/>
            </a:pPr>
            <a:endParaRPr lang="en-US" sz="700" b="0">
              <a:solidFill>
                <a:srgbClr val="8B949E"/>
              </a:solidFill>
              <a:latin typeface="Consolas" panose="020B0609020204030204" charset="0"/>
            </a:endParaRPr>
          </a:p>
          <a:p>
            <a:pPr marL="285750" marR="0" lvl="0" indent="-285750" rtl="0">
              <a:lnSpc>
                <a:spcPct val="100000"/>
              </a:lnSpc>
              <a:spcBef>
                <a:spcPts val="0"/>
              </a:spcBef>
              <a:spcAft>
                <a:spcPts val="0"/>
              </a:spcAft>
              <a:buFont typeface="Arial" panose="020B0604020202020204" pitchFamily="34" charset="0"/>
              <a:buChar char="•"/>
            </a:pPr>
            <a:r>
              <a:rPr lang="en-US" sz="700" b="0">
                <a:solidFill>
                  <a:srgbClr val="8B949E"/>
                </a:solidFill>
                <a:latin typeface="Consolas" panose="020B0609020204030204" charset="0"/>
              </a:rPr>
              <a:t>ir_image_path = 'D:\\PROJECT\\M3FD_Fusion(1)\\Ir\\00000.png'</a:t>
            </a:r>
          </a:p>
          <a:p>
            <a:pPr marL="285750" marR="0" lvl="0" indent="-285750" rtl="0">
              <a:lnSpc>
                <a:spcPct val="100000"/>
              </a:lnSpc>
              <a:spcBef>
                <a:spcPts val="0"/>
              </a:spcBef>
              <a:spcAft>
                <a:spcPts val="0"/>
              </a:spcAft>
              <a:buFont typeface="Arial" panose="020B0604020202020204" pitchFamily="34" charset="0"/>
              <a:buChar char="•"/>
            </a:pPr>
            <a:r>
              <a:rPr lang="en-US" sz="700" b="0">
                <a:solidFill>
                  <a:srgbClr val="8B949E"/>
                </a:solidFill>
                <a:latin typeface="Consolas" panose="020B0609020204030204" charset="0"/>
              </a:rPr>
              <a:t>visible_image_path = 'D:\\PROJECT\\M3FD_Fusion(1)\\Vis\\00000(1).png'</a:t>
            </a:r>
          </a:p>
          <a:p>
            <a:pPr marL="285750" marR="0" lvl="0" indent="-285750" rtl="0">
              <a:lnSpc>
                <a:spcPct val="100000"/>
              </a:lnSpc>
              <a:spcBef>
                <a:spcPts val="0"/>
              </a:spcBef>
              <a:spcAft>
                <a:spcPts val="0"/>
              </a:spcAft>
              <a:buFont typeface="Arial" panose="020B0604020202020204" pitchFamily="34" charset="0"/>
              <a:buChar char="•"/>
            </a:pPr>
            <a:endParaRPr lang="en-US" sz="700" b="0">
              <a:solidFill>
                <a:srgbClr val="8B949E"/>
              </a:solidFill>
              <a:latin typeface="Consolas" panose="020B0609020204030204" charset="0"/>
            </a:endParaRPr>
          </a:p>
          <a:p>
            <a:pPr marL="285750" marR="0" lvl="0" indent="-285750" rtl="0">
              <a:lnSpc>
                <a:spcPct val="100000"/>
              </a:lnSpc>
              <a:spcBef>
                <a:spcPts val="0"/>
              </a:spcBef>
              <a:spcAft>
                <a:spcPts val="0"/>
              </a:spcAft>
              <a:buFont typeface="Arial" panose="020B0604020202020204" pitchFamily="34" charset="0"/>
              <a:buChar char="•"/>
            </a:pPr>
            <a:r>
              <a:rPr lang="en-US" sz="700" b="0">
                <a:solidFill>
                  <a:srgbClr val="8B949E"/>
                </a:solidFill>
                <a:latin typeface="Consolas" panose="020B0609020204030204" charset="0"/>
              </a:rPr>
              <a:t>fuse_images_and_evaluate(ir_image_path, visible_image_path)</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17</a:t>
            </a:fld>
            <a:endParaRPr dirty="0"/>
          </a:p>
        </p:txBody>
      </p:sp>
      <p:sp>
        <p:nvSpPr>
          <p:cNvPr id="4" name="Text Box 3"/>
          <p:cNvSpPr txBox="1"/>
          <p:nvPr/>
        </p:nvSpPr>
        <p:spPr>
          <a:xfrm>
            <a:off x="0" y="85725"/>
            <a:ext cx="11613515" cy="612140"/>
          </a:xfrm>
          <a:prstGeom prst="rect">
            <a:avLst/>
          </a:prstGeom>
          <a:noFill/>
        </p:spPr>
        <p:txBody>
          <a:bodyPr wrap="square" rtlCol="0" anchor="t">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dirty="0">
                <a:latin typeface="Montserrat" panose="00000500000000000000"/>
                <a:ea typeface="Montserrat" panose="00000500000000000000"/>
                <a:cs typeface="Montserrat" panose="00000500000000000000"/>
                <a:sym typeface="Montserrat" panose="00000500000000000000"/>
              </a:rPr>
              <a:t>Implementation  – Iteration </a:t>
            </a:r>
            <a:r>
              <a:rPr lang="en-IN" altLang="en-US" sz="2400" b="1" dirty="0">
                <a:latin typeface="Montserrat" panose="00000500000000000000"/>
                <a:ea typeface="Montserrat" panose="00000500000000000000"/>
                <a:cs typeface="Montserrat" panose="00000500000000000000"/>
                <a:sym typeface="Montserrat" panose="00000500000000000000"/>
              </a:rPr>
              <a:t>5</a:t>
            </a:r>
            <a:r>
              <a:rPr lang="en-US" sz="2400" b="1" dirty="0">
                <a:latin typeface="Montserrat" panose="00000500000000000000"/>
                <a:ea typeface="Montserrat" panose="00000500000000000000"/>
                <a:cs typeface="Montserrat" panose="00000500000000000000"/>
                <a:sym typeface="Montserrat" panose="00000500000000000000"/>
              </a:rPr>
              <a:t> </a:t>
            </a:r>
            <a:endParaRPr lang="en-US" altLang="en-US" sz="2400" b="1" dirty="0">
              <a:latin typeface="Montserrat" panose="00000500000000000000"/>
              <a:ea typeface="Montserrat" panose="00000500000000000000"/>
              <a:cs typeface="Montserrat" panose="00000500000000000000"/>
              <a:sym typeface="Montserrat" panose="00000500000000000000"/>
            </a:endParaRPr>
          </a:p>
        </p:txBody>
      </p:sp>
      <p:sp>
        <p:nvSpPr>
          <p:cNvPr id="7" name="Google Shape;125;p3"/>
          <p:cNvSpPr txBox="1"/>
          <p:nvPr/>
        </p:nvSpPr>
        <p:spPr>
          <a:xfrm>
            <a:off x="452120" y="698500"/>
            <a:ext cx="10154920" cy="5793740"/>
          </a:xfrm>
          <a:prstGeom prst="rect">
            <a:avLst/>
          </a:prstGeom>
          <a:solidFill>
            <a:srgbClr val="000000">
              <a:alpha val="100000"/>
            </a:srgbClr>
          </a:solidFill>
          <a:ln>
            <a:noFill/>
          </a:ln>
        </p:spPr>
        <p:txBody>
          <a:bodyPr spcFirstLastPara="1" wrap="square" lIns="91425" tIns="45700" rIns="91425" bIns="45700" anchor="t" anchorCtr="0">
            <a:noAutofit/>
          </a:bodyPr>
          <a:lstStyle/>
          <a:p>
            <a:pPr marL="285750" marR="0" lvl="0" indent="-285750" rtl="0">
              <a:lnSpc>
                <a:spcPct val="100000"/>
              </a:lnSpc>
              <a:spcBef>
                <a:spcPts val="0"/>
              </a:spcBef>
              <a:spcAft>
                <a:spcPts val="0"/>
              </a:spcAft>
              <a:buFont typeface="Arial" panose="020B0604020202020204" pitchFamily="34" charset="0"/>
              <a:buChar char="•"/>
            </a:pPr>
            <a:r>
              <a:rPr lang="en-US" sz="1100" b="0">
                <a:solidFill>
                  <a:srgbClr val="8B949E"/>
                </a:solidFill>
                <a:latin typeface="Consolas" panose="020B0609020204030204" charset="0"/>
              </a:rPr>
              <a:t>import cv2  # Import OpenCV for image processing</a:t>
            </a:r>
          </a:p>
          <a:p>
            <a:pPr marL="285750" marR="0" lvl="0" indent="-285750" rtl="0">
              <a:lnSpc>
                <a:spcPct val="100000"/>
              </a:lnSpc>
              <a:spcBef>
                <a:spcPts val="0"/>
              </a:spcBef>
              <a:spcAft>
                <a:spcPts val="0"/>
              </a:spcAft>
              <a:buFont typeface="Arial" panose="020B0604020202020204" pitchFamily="34" charset="0"/>
              <a:buChar char="•"/>
            </a:pPr>
            <a:r>
              <a:rPr lang="en-US" sz="1100" b="0">
                <a:solidFill>
                  <a:srgbClr val="8B949E"/>
                </a:solidFill>
                <a:latin typeface="Consolas" panose="020B0609020204030204" charset="0"/>
              </a:rPr>
              <a:t>import numpy as np </a:t>
            </a:r>
          </a:p>
          <a:p>
            <a:pPr marL="285750" marR="0" lvl="0" indent="-285750" rtl="0">
              <a:lnSpc>
                <a:spcPct val="100000"/>
              </a:lnSpc>
              <a:spcBef>
                <a:spcPts val="0"/>
              </a:spcBef>
              <a:spcAft>
                <a:spcPts val="0"/>
              </a:spcAft>
              <a:buFont typeface="Arial" panose="020B0604020202020204" pitchFamily="34" charset="0"/>
              <a:buChar char="•"/>
            </a:pPr>
            <a:r>
              <a:rPr lang="en-US" sz="1100" b="0">
                <a:solidFill>
                  <a:srgbClr val="8B949E"/>
                </a:solidFill>
                <a:latin typeface="Consolas" panose="020B0609020204030204" charset="0"/>
              </a:rPr>
              <a:t>import SSIM_PIL # Import NumPy for handling arrays</a:t>
            </a:r>
          </a:p>
          <a:p>
            <a:pPr marL="285750" marR="0" lvl="0" indent="-285750" rtl="0">
              <a:lnSpc>
                <a:spcPct val="100000"/>
              </a:lnSpc>
              <a:spcBef>
                <a:spcPts val="0"/>
              </a:spcBef>
              <a:spcAft>
                <a:spcPts val="0"/>
              </a:spcAft>
              <a:buFont typeface="Arial" panose="020B0604020202020204" pitchFamily="34" charset="0"/>
              <a:buChar char="•"/>
            </a:pPr>
            <a:r>
              <a:rPr lang="en-US" sz="1100" b="0">
                <a:solidFill>
                  <a:srgbClr val="8B949E"/>
                </a:solidFill>
                <a:latin typeface="Consolas" panose="020B0609020204030204" charset="0"/>
              </a:rPr>
              <a:t>  # For displaying images in Colab</a:t>
            </a:r>
          </a:p>
          <a:p>
            <a:pPr marL="285750" marR="0" lvl="0" indent="-285750" rtl="0">
              <a:lnSpc>
                <a:spcPct val="100000"/>
              </a:lnSpc>
              <a:spcBef>
                <a:spcPts val="0"/>
              </a:spcBef>
              <a:spcAft>
                <a:spcPts val="0"/>
              </a:spcAft>
              <a:buFont typeface="Arial" panose="020B0604020202020204" pitchFamily="34" charset="0"/>
              <a:buChar char="•"/>
            </a:pPr>
            <a:endParaRPr lang="en-US" sz="1100" b="0">
              <a:solidFill>
                <a:srgbClr val="8B949E"/>
              </a:solidFill>
              <a:latin typeface="Consolas" panose="020B0609020204030204" charset="0"/>
            </a:endParaRPr>
          </a:p>
          <a:p>
            <a:pPr marL="285750" marR="0" lvl="0" indent="-285750" rtl="0">
              <a:lnSpc>
                <a:spcPct val="100000"/>
              </a:lnSpc>
              <a:spcBef>
                <a:spcPts val="0"/>
              </a:spcBef>
              <a:spcAft>
                <a:spcPts val="0"/>
              </a:spcAft>
              <a:buFont typeface="Arial" panose="020B0604020202020204" pitchFamily="34" charset="0"/>
              <a:buChar char="•"/>
            </a:pPr>
            <a:r>
              <a:rPr lang="en-US" sz="1100" b="0">
                <a:solidFill>
                  <a:srgbClr val="8B949E"/>
                </a:solidFill>
                <a:latin typeface="Consolas" panose="020B0609020204030204" charset="0"/>
              </a:rPr>
              <a:t>  </a:t>
            </a:r>
          </a:p>
          <a:p>
            <a:pPr marL="285750" marR="0" lvl="0" indent="-285750" rtl="0">
              <a:lnSpc>
                <a:spcPct val="100000"/>
              </a:lnSpc>
              <a:spcBef>
                <a:spcPts val="0"/>
              </a:spcBef>
              <a:spcAft>
                <a:spcPts val="0"/>
              </a:spcAft>
              <a:buFont typeface="Arial" panose="020B0604020202020204" pitchFamily="34" charset="0"/>
              <a:buChar char="•"/>
            </a:pPr>
            <a:r>
              <a:rPr lang="en-US" sz="1100" b="0">
                <a:solidFill>
                  <a:srgbClr val="8B949E"/>
                </a:solidFill>
                <a:latin typeface="Consolas" panose="020B0609020204030204" charset="0"/>
              </a:rPr>
              <a:t>def calculate_psnr(img1, img2):</a:t>
            </a:r>
          </a:p>
          <a:p>
            <a:pPr marL="285750" marR="0" lvl="0" indent="-285750" rtl="0">
              <a:lnSpc>
                <a:spcPct val="100000"/>
              </a:lnSpc>
              <a:spcBef>
                <a:spcPts val="0"/>
              </a:spcBef>
              <a:spcAft>
                <a:spcPts val="0"/>
              </a:spcAft>
              <a:buFont typeface="Arial" panose="020B0604020202020204" pitchFamily="34" charset="0"/>
              <a:buChar char="•"/>
            </a:pPr>
            <a:r>
              <a:rPr lang="en-US" sz="1100" b="0">
                <a:solidFill>
                  <a:srgbClr val="8B949E"/>
                </a:solidFill>
                <a:latin typeface="Consolas" panose="020B0609020204030204" charset="0"/>
              </a:rPr>
              <a:t>    mse = np.mean((img1 - img2) ** 2)</a:t>
            </a:r>
          </a:p>
          <a:p>
            <a:pPr marL="285750" marR="0" lvl="0" indent="-285750" rtl="0">
              <a:lnSpc>
                <a:spcPct val="100000"/>
              </a:lnSpc>
              <a:spcBef>
                <a:spcPts val="0"/>
              </a:spcBef>
              <a:spcAft>
                <a:spcPts val="0"/>
              </a:spcAft>
              <a:buFont typeface="Arial" panose="020B0604020202020204" pitchFamily="34" charset="0"/>
              <a:buChar char="•"/>
            </a:pPr>
            <a:r>
              <a:rPr lang="en-US" sz="1100" b="0">
                <a:solidFill>
                  <a:srgbClr val="8B949E"/>
                </a:solidFill>
                <a:latin typeface="Consolas" panose="020B0609020204030204" charset="0"/>
              </a:rPr>
              <a:t>    if mse == 0:</a:t>
            </a:r>
          </a:p>
          <a:p>
            <a:pPr marL="285750" marR="0" lvl="0" indent="-285750" rtl="0">
              <a:lnSpc>
                <a:spcPct val="100000"/>
              </a:lnSpc>
              <a:spcBef>
                <a:spcPts val="0"/>
              </a:spcBef>
              <a:spcAft>
                <a:spcPts val="0"/>
              </a:spcAft>
              <a:buFont typeface="Arial" panose="020B0604020202020204" pitchFamily="34" charset="0"/>
              <a:buChar char="•"/>
            </a:pPr>
            <a:r>
              <a:rPr lang="en-US" sz="1100" b="0">
                <a:solidFill>
                  <a:srgbClr val="8B949E"/>
                </a:solidFill>
                <a:latin typeface="Consolas" panose="020B0609020204030204" charset="0"/>
              </a:rPr>
              <a:t>        return float('inf')</a:t>
            </a:r>
          </a:p>
          <a:p>
            <a:pPr marL="285750" marR="0" lvl="0" indent="-285750" rtl="0">
              <a:lnSpc>
                <a:spcPct val="100000"/>
              </a:lnSpc>
              <a:spcBef>
                <a:spcPts val="0"/>
              </a:spcBef>
              <a:spcAft>
                <a:spcPts val="0"/>
              </a:spcAft>
              <a:buFont typeface="Arial" panose="020B0604020202020204" pitchFamily="34" charset="0"/>
              <a:buChar char="•"/>
            </a:pPr>
            <a:r>
              <a:rPr lang="en-US" sz="1100" b="0">
                <a:solidFill>
                  <a:srgbClr val="8B949E"/>
                </a:solidFill>
                <a:latin typeface="Consolas" panose="020B0609020204030204" charset="0"/>
              </a:rPr>
              <a:t>    max_pixel = 255.0</a:t>
            </a:r>
          </a:p>
          <a:p>
            <a:pPr marL="285750" marR="0" lvl="0" indent="-285750" rtl="0">
              <a:lnSpc>
                <a:spcPct val="100000"/>
              </a:lnSpc>
              <a:spcBef>
                <a:spcPts val="0"/>
              </a:spcBef>
              <a:spcAft>
                <a:spcPts val="0"/>
              </a:spcAft>
              <a:buFont typeface="Arial" panose="020B0604020202020204" pitchFamily="34" charset="0"/>
              <a:buChar char="•"/>
            </a:pPr>
            <a:r>
              <a:rPr lang="en-US" sz="1100" b="0">
                <a:solidFill>
                  <a:srgbClr val="8B949E"/>
                </a:solidFill>
                <a:latin typeface="Consolas" panose="020B0609020204030204" charset="0"/>
              </a:rPr>
              <a:t>    psnr = 20 * np.log10(max_pixel / np.sqrt(mse))</a:t>
            </a:r>
          </a:p>
          <a:p>
            <a:pPr marL="285750" marR="0" lvl="0" indent="-285750" rtl="0">
              <a:lnSpc>
                <a:spcPct val="100000"/>
              </a:lnSpc>
              <a:spcBef>
                <a:spcPts val="0"/>
              </a:spcBef>
              <a:spcAft>
                <a:spcPts val="0"/>
              </a:spcAft>
              <a:buFont typeface="Arial" panose="020B0604020202020204" pitchFamily="34" charset="0"/>
              <a:buChar char="•"/>
            </a:pPr>
            <a:r>
              <a:rPr lang="en-US" sz="1100" b="0">
                <a:solidFill>
                  <a:srgbClr val="8B949E"/>
                </a:solidFill>
                <a:latin typeface="Consolas" panose="020B0609020204030204" charset="0"/>
              </a:rPr>
              <a:t>    return psnr</a:t>
            </a:r>
          </a:p>
          <a:p>
            <a:pPr marL="285750" marR="0" lvl="0" indent="-285750" rtl="0">
              <a:lnSpc>
                <a:spcPct val="100000"/>
              </a:lnSpc>
              <a:spcBef>
                <a:spcPts val="0"/>
              </a:spcBef>
              <a:spcAft>
                <a:spcPts val="0"/>
              </a:spcAft>
              <a:buFont typeface="Arial" panose="020B0604020202020204" pitchFamily="34" charset="0"/>
              <a:buChar char="•"/>
            </a:pPr>
            <a:endParaRPr lang="en-US" sz="1100" b="0">
              <a:solidFill>
                <a:srgbClr val="8B949E"/>
              </a:solidFill>
              <a:latin typeface="Consolas" panose="020B0609020204030204" charset="0"/>
            </a:endParaRPr>
          </a:p>
          <a:p>
            <a:pPr marL="285750" marR="0" lvl="0" indent="-285750" rtl="0">
              <a:lnSpc>
                <a:spcPct val="100000"/>
              </a:lnSpc>
              <a:spcBef>
                <a:spcPts val="0"/>
              </a:spcBef>
              <a:spcAft>
                <a:spcPts val="0"/>
              </a:spcAft>
              <a:buFont typeface="Arial" panose="020B0604020202020204" pitchFamily="34" charset="0"/>
              <a:buChar char="•"/>
            </a:pPr>
            <a:r>
              <a:rPr lang="en-US" sz="1100" b="0">
                <a:solidFill>
                  <a:srgbClr val="8B949E"/>
                </a:solidFill>
                <a:latin typeface="Consolas" panose="020B0609020204030204" charset="0"/>
              </a:rPr>
              <a:t># Load the infrared (IR) image and the visible image</a:t>
            </a:r>
          </a:p>
          <a:p>
            <a:pPr marL="285750" marR="0" lvl="0" indent="-285750" rtl="0">
              <a:lnSpc>
                <a:spcPct val="100000"/>
              </a:lnSpc>
              <a:spcBef>
                <a:spcPts val="0"/>
              </a:spcBef>
              <a:spcAft>
                <a:spcPts val="0"/>
              </a:spcAft>
              <a:buFont typeface="Arial" panose="020B0604020202020204" pitchFamily="34" charset="0"/>
              <a:buChar char="•"/>
            </a:pPr>
            <a:r>
              <a:rPr lang="en-US" sz="1100" b="0">
                <a:solidFill>
                  <a:srgbClr val="8B949E"/>
                </a:solidFill>
                <a:latin typeface="Consolas" panose="020B0609020204030204" charset="0"/>
              </a:rPr>
              <a:t>ir_image = cv2.imread('D:\\PROJECT\\01.png', cv2.IMREAD_GRAYSCALE)  # Load IR image in grayscale</a:t>
            </a:r>
          </a:p>
          <a:p>
            <a:pPr marL="285750" marR="0" lvl="0" indent="-285750" rtl="0">
              <a:lnSpc>
                <a:spcPct val="100000"/>
              </a:lnSpc>
              <a:spcBef>
                <a:spcPts val="0"/>
              </a:spcBef>
              <a:spcAft>
                <a:spcPts val="0"/>
              </a:spcAft>
              <a:buFont typeface="Arial" panose="020B0604020202020204" pitchFamily="34" charset="0"/>
              <a:buChar char="•"/>
            </a:pPr>
            <a:r>
              <a:rPr lang="en-US" sz="1100" b="0">
                <a:solidFill>
                  <a:srgbClr val="8B949E"/>
                </a:solidFill>
                <a:latin typeface="Consolas" panose="020B0609020204030204" charset="0"/>
              </a:rPr>
              <a:t>visible_image = cv2.imread('D:\\PROJECT\\01(1).png', cv2.IMREAD_GRAYSCALE)  # Load visible image in grayscale</a:t>
            </a:r>
          </a:p>
          <a:p>
            <a:pPr marL="285750" marR="0" lvl="0" indent="-285750" rtl="0">
              <a:lnSpc>
                <a:spcPct val="100000"/>
              </a:lnSpc>
              <a:spcBef>
                <a:spcPts val="0"/>
              </a:spcBef>
              <a:spcAft>
                <a:spcPts val="0"/>
              </a:spcAft>
              <a:buFont typeface="Arial" panose="020B0604020202020204" pitchFamily="34" charset="0"/>
              <a:buChar char="•"/>
            </a:pPr>
            <a:endParaRPr lang="en-US" sz="1100" b="0">
              <a:solidFill>
                <a:srgbClr val="8B949E"/>
              </a:solidFill>
              <a:latin typeface="Consolas" panose="020B0609020204030204" charset="0"/>
            </a:endParaRPr>
          </a:p>
          <a:p>
            <a:pPr marL="285750" marR="0" lvl="0" indent="-285750" rtl="0">
              <a:lnSpc>
                <a:spcPct val="100000"/>
              </a:lnSpc>
              <a:spcBef>
                <a:spcPts val="0"/>
              </a:spcBef>
              <a:spcAft>
                <a:spcPts val="0"/>
              </a:spcAft>
              <a:buFont typeface="Arial" panose="020B0604020202020204" pitchFamily="34" charset="0"/>
              <a:buChar char="•"/>
            </a:pPr>
            <a:r>
              <a:rPr lang="en-US" sz="1100" b="0">
                <a:solidFill>
                  <a:srgbClr val="8B949E"/>
                </a:solidFill>
                <a:latin typeface="Consolas" panose="020B0609020204030204" charset="0"/>
              </a:rPr>
              <a:t># Perform a simple fusion by averaging the pixel values of the IR and visible images</a:t>
            </a:r>
          </a:p>
          <a:p>
            <a:pPr marL="285750" marR="0" lvl="0" indent="-285750" rtl="0">
              <a:lnSpc>
                <a:spcPct val="100000"/>
              </a:lnSpc>
              <a:spcBef>
                <a:spcPts val="0"/>
              </a:spcBef>
              <a:spcAft>
                <a:spcPts val="0"/>
              </a:spcAft>
              <a:buFont typeface="Arial" panose="020B0604020202020204" pitchFamily="34" charset="0"/>
              <a:buChar char="•"/>
            </a:pPr>
            <a:r>
              <a:rPr lang="en-US" sz="1100" b="0">
                <a:solidFill>
                  <a:srgbClr val="8B949E"/>
                </a:solidFill>
                <a:latin typeface="Consolas" panose="020B0609020204030204" charset="0"/>
              </a:rPr>
              <a:t>fused_image = cv2.addWeighted(ir_image, 0.5, visible_image, 0.5, 0)  # 0.5, 0.5 are weights for the images</a:t>
            </a:r>
          </a:p>
          <a:p>
            <a:pPr marL="285750" marR="0" lvl="0" indent="-285750" rtl="0">
              <a:lnSpc>
                <a:spcPct val="100000"/>
              </a:lnSpc>
              <a:spcBef>
                <a:spcPts val="0"/>
              </a:spcBef>
              <a:spcAft>
                <a:spcPts val="0"/>
              </a:spcAft>
              <a:buFont typeface="Arial" panose="020B0604020202020204" pitchFamily="34" charset="0"/>
              <a:buChar char="•"/>
            </a:pPr>
            <a:endParaRPr lang="en-US" sz="1100" b="0">
              <a:solidFill>
                <a:srgbClr val="8B949E"/>
              </a:solidFill>
              <a:latin typeface="Consolas" panose="020B0609020204030204" charset="0"/>
            </a:endParaRPr>
          </a:p>
          <a:p>
            <a:pPr marL="285750" marR="0" lvl="0" indent="-285750" rtl="0">
              <a:lnSpc>
                <a:spcPct val="100000"/>
              </a:lnSpc>
              <a:spcBef>
                <a:spcPts val="0"/>
              </a:spcBef>
              <a:spcAft>
                <a:spcPts val="0"/>
              </a:spcAft>
              <a:buFont typeface="Arial" panose="020B0604020202020204" pitchFamily="34" charset="0"/>
              <a:buChar char="•"/>
            </a:pPr>
            <a:r>
              <a:rPr lang="en-US" sz="1100" b="0">
                <a:solidFill>
                  <a:srgbClr val="8B949E"/>
                </a:solidFill>
                <a:latin typeface="Consolas" panose="020B0609020204030204" charset="0"/>
              </a:rPr>
              <a:t># Calculate PSNR between IR and Fused, and Visible and Fused</a:t>
            </a:r>
          </a:p>
          <a:p>
            <a:pPr marL="285750" marR="0" lvl="0" indent="-285750" rtl="0">
              <a:lnSpc>
                <a:spcPct val="100000"/>
              </a:lnSpc>
              <a:spcBef>
                <a:spcPts val="0"/>
              </a:spcBef>
              <a:spcAft>
                <a:spcPts val="0"/>
              </a:spcAft>
              <a:buFont typeface="Arial" panose="020B0604020202020204" pitchFamily="34" charset="0"/>
              <a:buChar char="•"/>
            </a:pPr>
            <a:r>
              <a:rPr lang="en-US" sz="1100" b="0">
                <a:solidFill>
                  <a:srgbClr val="8B949E"/>
                </a:solidFill>
                <a:latin typeface="Consolas" panose="020B0609020204030204" charset="0"/>
              </a:rPr>
              <a:t>psnr_ir_fused = calculate_psnr(ir_image, fused_image)</a:t>
            </a:r>
          </a:p>
          <a:p>
            <a:pPr marL="285750" marR="0" lvl="0" indent="-285750" rtl="0">
              <a:lnSpc>
                <a:spcPct val="100000"/>
              </a:lnSpc>
              <a:spcBef>
                <a:spcPts val="0"/>
              </a:spcBef>
              <a:spcAft>
                <a:spcPts val="0"/>
              </a:spcAft>
              <a:buFont typeface="Arial" panose="020B0604020202020204" pitchFamily="34" charset="0"/>
              <a:buChar char="•"/>
            </a:pPr>
            <a:r>
              <a:rPr lang="en-US" sz="1100" b="0">
                <a:solidFill>
                  <a:srgbClr val="8B949E"/>
                </a:solidFill>
                <a:latin typeface="Consolas" panose="020B0609020204030204" charset="0"/>
              </a:rPr>
              <a:t>psnr_visible_fused = calculate_psnr(visible_image, fused_image)</a:t>
            </a:r>
          </a:p>
          <a:p>
            <a:pPr marL="285750" marR="0" lvl="0" indent="-285750" rtl="0">
              <a:lnSpc>
                <a:spcPct val="100000"/>
              </a:lnSpc>
              <a:spcBef>
                <a:spcPts val="0"/>
              </a:spcBef>
              <a:spcAft>
                <a:spcPts val="0"/>
              </a:spcAft>
              <a:buFont typeface="Arial" panose="020B0604020202020204" pitchFamily="34" charset="0"/>
              <a:buChar char="•"/>
            </a:pPr>
            <a:endParaRPr lang="en-US" sz="1100" b="0">
              <a:solidFill>
                <a:srgbClr val="8B949E"/>
              </a:solidFill>
              <a:latin typeface="Consolas" panose="020B0609020204030204" charset="0"/>
            </a:endParaRPr>
          </a:p>
          <a:p>
            <a:pPr marL="285750" marR="0" lvl="0" indent="-285750" rtl="0">
              <a:lnSpc>
                <a:spcPct val="100000"/>
              </a:lnSpc>
              <a:spcBef>
                <a:spcPts val="0"/>
              </a:spcBef>
              <a:spcAft>
                <a:spcPts val="0"/>
              </a:spcAft>
              <a:buFont typeface="Arial" panose="020B0604020202020204" pitchFamily="34" charset="0"/>
              <a:buChar char="•"/>
            </a:pPr>
            <a:r>
              <a:rPr lang="en-US" sz="1100" b="0">
                <a:solidFill>
                  <a:srgbClr val="8B949E"/>
                </a:solidFill>
                <a:latin typeface="Consolas" panose="020B0609020204030204" charset="0"/>
              </a:rPr>
              <a:t># Display the results</a:t>
            </a:r>
          </a:p>
          <a:p>
            <a:pPr marL="285750" marR="0" lvl="0" indent="-285750" rtl="0">
              <a:lnSpc>
                <a:spcPct val="100000"/>
              </a:lnSpc>
              <a:spcBef>
                <a:spcPts val="0"/>
              </a:spcBef>
              <a:spcAft>
                <a:spcPts val="0"/>
              </a:spcAft>
              <a:buFont typeface="Arial" panose="020B0604020202020204" pitchFamily="34" charset="0"/>
              <a:buChar char="•"/>
            </a:pPr>
            <a:r>
              <a:rPr lang="en-US" sz="1100" b="0">
                <a:solidFill>
                  <a:srgbClr val="8B949E"/>
                </a:solidFill>
                <a:latin typeface="Consolas" panose="020B0609020204030204" charset="0"/>
              </a:rPr>
              <a:t>print(f"PSNR (IR, Fused): {psnr_ir_fused:.2f} dB")</a:t>
            </a:r>
          </a:p>
          <a:p>
            <a:pPr marL="285750" marR="0" lvl="0" indent="-285750" rtl="0">
              <a:lnSpc>
                <a:spcPct val="100000"/>
              </a:lnSpc>
              <a:spcBef>
                <a:spcPts val="0"/>
              </a:spcBef>
              <a:spcAft>
                <a:spcPts val="0"/>
              </a:spcAft>
              <a:buFont typeface="Arial" panose="020B0604020202020204" pitchFamily="34" charset="0"/>
              <a:buChar char="•"/>
            </a:pPr>
            <a:r>
              <a:rPr lang="en-US" sz="1100" b="0">
                <a:solidFill>
                  <a:srgbClr val="8B949E"/>
                </a:solidFill>
                <a:latin typeface="Consolas" panose="020B0609020204030204" charset="0"/>
              </a:rPr>
              <a:t>print(f"PSNR (Visible, Fused): {psnr_visible_fused:.2f} dB")</a:t>
            </a:r>
          </a:p>
          <a:p>
            <a:pPr marL="285750" marR="0" lvl="0" indent="-285750" rtl="0">
              <a:lnSpc>
                <a:spcPct val="100000"/>
              </a:lnSpc>
              <a:spcBef>
                <a:spcPts val="0"/>
              </a:spcBef>
              <a:spcAft>
                <a:spcPts val="0"/>
              </a:spcAft>
              <a:buFont typeface="Arial" panose="020B0604020202020204" pitchFamily="34" charset="0"/>
              <a:buChar char="•"/>
            </a:pPr>
            <a:endParaRPr lang="en-US" sz="1100" b="0">
              <a:solidFill>
                <a:srgbClr val="8B949E"/>
              </a:solidFill>
              <a:latin typeface="Consolas" panose="020B060902020403020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18</a:t>
            </a:fld>
            <a:endParaRPr dirty="0"/>
          </a:p>
        </p:txBody>
      </p:sp>
      <p:sp>
        <p:nvSpPr>
          <p:cNvPr id="4" name="Text Box 3"/>
          <p:cNvSpPr txBox="1"/>
          <p:nvPr/>
        </p:nvSpPr>
        <p:spPr>
          <a:xfrm>
            <a:off x="2875915" y="311150"/>
            <a:ext cx="6304280" cy="520700"/>
          </a:xfrm>
          <a:prstGeom prst="rect">
            <a:avLst/>
          </a:prstGeom>
          <a:noFill/>
        </p:spPr>
        <p:txBody>
          <a:bodyPr wrap="square" rtlCol="0" anchor="t">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dirty="0">
                <a:latin typeface="Montserrat" panose="00000500000000000000"/>
                <a:ea typeface="Montserrat" panose="00000500000000000000"/>
                <a:cs typeface="Montserrat" panose="00000500000000000000"/>
                <a:sym typeface="Montserrat" panose="00000500000000000000"/>
              </a:rPr>
              <a:t> Results</a:t>
            </a:r>
            <a:r>
              <a:rPr lang="en-IN" altLang="en-US" sz="2400" b="1" dirty="0">
                <a:latin typeface="Montserrat" panose="00000500000000000000"/>
                <a:ea typeface="Montserrat" panose="00000500000000000000"/>
                <a:cs typeface="Montserrat" panose="00000500000000000000"/>
                <a:sym typeface="Montserrat" panose="00000500000000000000"/>
              </a:rPr>
              <a:t> For </a:t>
            </a:r>
            <a:r>
              <a:rPr lang="en-US" sz="2400" b="1" dirty="0">
                <a:latin typeface="Montserrat" panose="00000500000000000000"/>
                <a:ea typeface="Montserrat" panose="00000500000000000000"/>
                <a:cs typeface="Montserrat" panose="00000500000000000000"/>
                <a:sym typeface="Montserrat" panose="00000500000000000000"/>
              </a:rPr>
              <a:t>Iteration</a:t>
            </a:r>
            <a:r>
              <a:rPr lang="en-IN" altLang="en-US" sz="2400" b="1" dirty="0">
                <a:latin typeface="Montserrat" panose="00000500000000000000"/>
                <a:ea typeface="Montserrat" panose="00000500000000000000"/>
                <a:cs typeface="Montserrat" panose="00000500000000000000"/>
                <a:sym typeface="Montserrat" panose="00000500000000000000"/>
              </a:rPr>
              <a:t> 4 and</a:t>
            </a:r>
            <a:r>
              <a:rPr lang="en-US" sz="2400" b="1" dirty="0">
                <a:latin typeface="Montserrat" panose="00000500000000000000"/>
                <a:ea typeface="Montserrat" panose="00000500000000000000"/>
                <a:cs typeface="Montserrat" panose="00000500000000000000"/>
                <a:sym typeface="Montserrat" panose="00000500000000000000"/>
              </a:rPr>
              <a:t> </a:t>
            </a:r>
            <a:r>
              <a:rPr lang="en-IN" altLang="en-US" sz="2400" b="1" dirty="0">
                <a:latin typeface="Montserrat" panose="00000500000000000000"/>
                <a:ea typeface="Montserrat" panose="00000500000000000000"/>
                <a:cs typeface="Montserrat" panose="00000500000000000000"/>
                <a:sym typeface="Montserrat" panose="00000500000000000000"/>
              </a:rPr>
              <a:t>5 </a:t>
            </a:r>
            <a:r>
              <a:rPr lang="en-US" sz="2400" b="1" dirty="0">
                <a:latin typeface="Montserrat" panose="00000500000000000000"/>
                <a:ea typeface="Montserrat" panose="00000500000000000000"/>
                <a:cs typeface="Montserrat" panose="00000500000000000000"/>
                <a:sym typeface="Montserrat" panose="00000500000000000000"/>
              </a:rPr>
              <a:t> </a:t>
            </a:r>
            <a:endParaRPr lang="en-US" altLang="en-US" sz="2400" b="1" dirty="0">
              <a:latin typeface="Montserrat" panose="00000500000000000000"/>
              <a:ea typeface="Montserrat" panose="00000500000000000000"/>
              <a:cs typeface="Montserrat" panose="00000500000000000000"/>
              <a:sym typeface="Montserrat" panose="00000500000000000000"/>
            </a:endParaRPr>
          </a:p>
        </p:txBody>
      </p:sp>
      <p:sp>
        <p:nvSpPr>
          <p:cNvPr id="7" name="Google Shape;125;p3"/>
          <p:cNvSpPr txBox="1"/>
          <p:nvPr/>
        </p:nvSpPr>
        <p:spPr>
          <a:xfrm>
            <a:off x="452120" y="4078605"/>
            <a:ext cx="11093450" cy="1146810"/>
          </a:xfrm>
          <a:prstGeom prst="rect">
            <a:avLst/>
          </a:prstGeom>
          <a:solidFill>
            <a:srgbClr val="000000">
              <a:alpha val="100000"/>
            </a:srgbClr>
          </a:solidFill>
          <a:ln>
            <a:noFill/>
          </a:ln>
        </p:spPr>
        <p:txBody>
          <a:bodyPr spcFirstLastPara="1" wrap="square" lIns="91425" tIns="45700" rIns="91425" bIns="45700" anchor="t" anchorCtr="0">
            <a:noAutofit/>
          </a:bodyPr>
          <a:lstStyle/>
          <a:p>
            <a:pPr marL="285750" marR="0" lvl="0" indent="-285750" rtl="0">
              <a:lnSpc>
                <a:spcPct val="100000"/>
              </a:lnSpc>
              <a:spcBef>
                <a:spcPts val="0"/>
              </a:spcBef>
              <a:spcAft>
                <a:spcPts val="0"/>
              </a:spcAft>
              <a:buFont typeface="Arial" panose="020B0604020202020204" pitchFamily="34" charset="0"/>
              <a:buChar char="•"/>
            </a:pPr>
            <a:r>
              <a:rPr lang="en-US" sz="2200" b="0">
                <a:solidFill>
                  <a:srgbClr val="8B949E"/>
                </a:solidFill>
                <a:latin typeface="Consolas" panose="020B0609020204030204" charset="0"/>
              </a:rPr>
              <a:t>PSNR (IR, Fused): 28.28 dB</a:t>
            </a:r>
          </a:p>
          <a:p>
            <a:pPr marL="285750" marR="0" lvl="0" indent="-285750" rtl="0">
              <a:lnSpc>
                <a:spcPct val="100000"/>
              </a:lnSpc>
              <a:spcBef>
                <a:spcPts val="0"/>
              </a:spcBef>
              <a:spcAft>
                <a:spcPts val="0"/>
              </a:spcAft>
              <a:buFont typeface="Arial" panose="020B0604020202020204" pitchFamily="34" charset="0"/>
              <a:buChar char="•"/>
            </a:pPr>
            <a:r>
              <a:rPr lang="en-US" sz="2200" b="0">
                <a:solidFill>
                  <a:srgbClr val="8B949E"/>
                </a:solidFill>
                <a:latin typeface="Consolas" panose="020B0609020204030204" charset="0"/>
              </a:rPr>
              <a:t>PSNR (Visible, Fused): 28.18 dB</a:t>
            </a:r>
          </a:p>
        </p:txBody>
      </p:sp>
      <p:sp>
        <p:nvSpPr>
          <p:cNvPr id="10" name="Google Shape;125;p3"/>
          <p:cNvSpPr txBox="1"/>
          <p:nvPr/>
        </p:nvSpPr>
        <p:spPr>
          <a:xfrm>
            <a:off x="452120" y="939800"/>
            <a:ext cx="11092815" cy="2489835"/>
          </a:xfrm>
          <a:prstGeom prst="rect">
            <a:avLst/>
          </a:prstGeom>
          <a:solidFill>
            <a:srgbClr val="000000">
              <a:alpha val="100000"/>
            </a:srgbClr>
          </a:solidFill>
          <a:ln>
            <a:noFill/>
          </a:ln>
        </p:spPr>
        <p:txBody>
          <a:bodyPr spcFirstLastPara="1" wrap="square" lIns="91425" tIns="45700" rIns="91425" bIns="45700" anchor="t" anchorCtr="0">
            <a:noAutofit/>
          </a:bodyPr>
          <a:lstStyle/>
          <a:p>
            <a:pPr marL="285750" marR="0" lvl="0" indent="-285750" rtl="0">
              <a:lnSpc>
                <a:spcPct val="100000"/>
              </a:lnSpc>
              <a:spcBef>
                <a:spcPts val="0"/>
              </a:spcBef>
              <a:spcAft>
                <a:spcPts val="0"/>
              </a:spcAft>
              <a:buFont typeface="Arial" panose="020B0604020202020204" pitchFamily="34" charset="0"/>
              <a:buChar char="•"/>
            </a:pPr>
            <a:r>
              <a:rPr lang="en-US" sz="2500" b="0">
                <a:solidFill>
                  <a:srgbClr val="8B949E"/>
                </a:solidFill>
                <a:latin typeface="Consolas" panose="020B0609020204030204" charset="0"/>
              </a:rPr>
              <a:t>Entropy: 6.4368</a:t>
            </a:r>
          </a:p>
          <a:p>
            <a:pPr marL="285750" marR="0" lvl="0" indent="-285750" rtl="0">
              <a:lnSpc>
                <a:spcPct val="100000"/>
              </a:lnSpc>
              <a:spcBef>
                <a:spcPts val="0"/>
              </a:spcBef>
              <a:spcAft>
                <a:spcPts val="0"/>
              </a:spcAft>
              <a:buFont typeface="Arial" panose="020B0604020202020204" pitchFamily="34" charset="0"/>
              <a:buChar char="•"/>
            </a:pPr>
            <a:r>
              <a:rPr lang="en-US" sz="2500" b="0">
                <a:solidFill>
                  <a:srgbClr val="8B949E"/>
                </a:solidFill>
                <a:latin typeface="Consolas" panose="020B0609020204030204" charset="0"/>
              </a:rPr>
              <a:t>Mutual Information: 2.1647</a:t>
            </a:r>
          </a:p>
          <a:p>
            <a:pPr marL="285750" marR="0" lvl="0" indent="-285750" rtl="0">
              <a:lnSpc>
                <a:spcPct val="100000"/>
              </a:lnSpc>
              <a:spcBef>
                <a:spcPts val="0"/>
              </a:spcBef>
              <a:spcAft>
                <a:spcPts val="0"/>
              </a:spcAft>
              <a:buFont typeface="Arial" panose="020B0604020202020204" pitchFamily="34" charset="0"/>
              <a:buChar char="•"/>
            </a:pPr>
            <a:r>
              <a:rPr lang="en-US" sz="2500" b="0">
                <a:solidFill>
                  <a:srgbClr val="8B949E"/>
                </a:solidFill>
                <a:latin typeface="Consolas" panose="020B0609020204030204" charset="0"/>
              </a:rPr>
              <a:t>PSNR: 17.7402</a:t>
            </a:r>
          </a:p>
          <a:p>
            <a:pPr marL="285750" marR="0" lvl="0" indent="-285750" rtl="0">
              <a:lnSpc>
                <a:spcPct val="100000"/>
              </a:lnSpc>
              <a:spcBef>
                <a:spcPts val="0"/>
              </a:spcBef>
              <a:spcAft>
                <a:spcPts val="0"/>
              </a:spcAft>
              <a:buFont typeface="Arial" panose="020B0604020202020204" pitchFamily="34" charset="0"/>
              <a:buChar char="•"/>
            </a:pPr>
            <a:r>
              <a:rPr lang="en-US" sz="2500" b="0">
                <a:solidFill>
                  <a:srgbClr val="8B949E"/>
                </a:solidFill>
                <a:latin typeface="Consolas" panose="020B0609020204030204" charset="0"/>
              </a:rPr>
              <a:t>SSIM: 0.8378</a:t>
            </a:r>
          </a:p>
          <a:p>
            <a:pPr marL="285750" marR="0" lvl="0" indent="-285750" rtl="0">
              <a:lnSpc>
                <a:spcPct val="100000"/>
              </a:lnSpc>
              <a:spcBef>
                <a:spcPts val="0"/>
              </a:spcBef>
              <a:spcAft>
                <a:spcPts val="0"/>
              </a:spcAft>
              <a:buFont typeface="Arial" panose="020B0604020202020204" pitchFamily="34" charset="0"/>
              <a:buChar char="•"/>
            </a:pPr>
            <a:r>
              <a:rPr lang="en-US" sz="2500" b="0">
                <a:solidFill>
                  <a:srgbClr val="8B949E"/>
                </a:solidFill>
                <a:latin typeface="Consolas" panose="020B0609020204030204" charset="0"/>
              </a:rPr>
              <a:t>Average Gradient: 30.5417</a:t>
            </a:r>
          </a:p>
          <a:p>
            <a:pPr marL="285750" marR="0" lvl="0" indent="-285750" rtl="0">
              <a:lnSpc>
                <a:spcPct val="100000"/>
              </a:lnSpc>
              <a:spcBef>
                <a:spcPts val="0"/>
              </a:spcBef>
              <a:spcAft>
                <a:spcPts val="0"/>
              </a:spcAft>
              <a:buFont typeface="Arial" panose="020B0604020202020204" pitchFamily="34" charset="0"/>
              <a:buChar char="•"/>
            </a:pPr>
            <a:r>
              <a:rPr lang="en-US" sz="2500" b="0">
                <a:solidFill>
                  <a:srgbClr val="8B949E"/>
                </a:solidFill>
                <a:latin typeface="Consolas" panose="020B0609020204030204" charset="0"/>
              </a:rPr>
              <a:t>Standard Deviation: 23.2369</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4294967295"/>
          </p:nvPr>
        </p:nvSpPr>
        <p:spPr>
          <a:xfrm>
            <a:off x="0" y="0"/>
            <a:ext cx="0" cy="0"/>
          </a:xfrm>
        </p:spPr>
        <p:txBody>
          <a:bodyPr/>
          <a:lstStyle/>
          <a:p>
            <a:pPr marL="0" lvl="0" indent="0" algn="r" rtl="0">
              <a:spcBef>
                <a:spcPts val="0"/>
              </a:spcBef>
              <a:spcAft>
                <a:spcPts val="0"/>
              </a:spcAft>
              <a:buNone/>
            </a:pPr>
            <a:fld id="{00000000-1234-1234-1234-123412341234}" type="slidenum">
              <a:rPr lang="en-US"/>
              <a:t>19</a:t>
            </a:fld>
            <a:endParaRPr dirty="0"/>
          </a:p>
        </p:txBody>
      </p:sp>
      <p:sp>
        <p:nvSpPr>
          <p:cNvPr id="4" name="Text Box 3"/>
          <p:cNvSpPr txBox="1"/>
          <p:nvPr/>
        </p:nvSpPr>
        <p:spPr>
          <a:xfrm>
            <a:off x="298450" y="142875"/>
            <a:ext cx="11334115" cy="456565"/>
          </a:xfrm>
          <a:prstGeom prst="rect">
            <a:avLst/>
          </a:prstGeom>
          <a:noFill/>
        </p:spPr>
        <p:txBody>
          <a:bodyPr wrap="square" rtlCol="0" anchor="t">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IN" altLang="en-US" sz="2400" b="1" dirty="0">
                <a:latin typeface="Montserrat" panose="00000500000000000000"/>
                <a:ea typeface="Montserrat" panose="00000500000000000000"/>
                <a:cs typeface="Montserrat" panose="00000500000000000000"/>
                <a:sym typeface="Montserrat" panose="00000500000000000000"/>
              </a:rPr>
              <a:t>Fusion Time Metrics </a:t>
            </a:r>
            <a:r>
              <a:rPr lang="en-US" altLang="en-GB" sz="2400" b="1" dirty="0">
                <a:latin typeface="Montserrat" panose="00000500000000000000"/>
                <a:ea typeface="Montserrat" panose="00000500000000000000"/>
                <a:cs typeface="Montserrat" panose="00000500000000000000"/>
                <a:sym typeface="Montserrat" panose="00000500000000000000"/>
              </a:rPr>
              <a:t>YCrCb Using Pytorch</a:t>
            </a:r>
            <a:r>
              <a:rPr lang="en-IN" altLang="en-US" sz="2400" b="1" dirty="0">
                <a:latin typeface="Montserrat" panose="00000500000000000000"/>
                <a:ea typeface="Montserrat" panose="00000500000000000000"/>
                <a:cs typeface="Montserrat" panose="00000500000000000000"/>
                <a:sym typeface="Montserrat" panose="00000500000000000000"/>
              </a:rPr>
              <a:t> (GPU) </a:t>
            </a:r>
            <a:r>
              <a:rPr lang="en-US" sz="2400" b="1" dirty="0">
                <a:latin typeface="Montserrat" panose="00000500000000000000"/>
                <a:ea typeface="Montserrat" panose="00000500000000000000"/>
                <a:cs typeface="Montserrat" panose="00000500000000000000"/>
                <a:sym typeface="Montserrat" panose="00000500000000000000"/>
              </a:rPr>
              <a:t> </a:t>
            </a:r>
            <a:endParaRPr lang="en-US" altLang="en-US" sz="2400" b="1" dirty="0">
              <a:latin typeface="Montserrat" panose="00000500000000000000"/>
              <a:ea typeface="Montserrat" panose="00000500000000000000"/>
              <a:cs typeface="Montserrat" panose="00000500000000000000"/>
              <a:sym typeface="Montserrat" panose="00000500000000000000"/>
            </a:endParaRPr>
          </a:p>
        </p:txBody>
      </p:sp>
      <p:pic>
        <p:nvPicPr>
          <p:cNvPr id="6" name="Picture Placeholder 5"/>
          <p:cNvPicPr>
            <a:picLocks noGrp="1" noChangeAspect="1"/>
          </p:cNvPicPr>
          <p:nvPr>
            <p:ph type="pic" idx="2"/>
          </p:nvPr>
        </p:nvPicPr>
        <p:blipFill>
          <a:blip r:embed="rId2"/>
          <a:stretch>
            <a:fillRect/>
          </a:stretch>
        </p:blipFill>
        <p:spPr>
          <a:xfrm>
            <a:off x="298450" y="1240814"/>
            <a:ext cx="5187315" cy="4762500"/>
          </a:xfrm>
          <a:prstGeom prst="rect">
            <a:avLst/>
          </a:prstGeom>
        </p:spPr>
      </p:pic>
      <p:pic>
        <p:nvPicPr>
          <p:cNvPr id="8" name="Picture 7"/>
          <p:cNvPicPr>
            <a:picLocks noChangeAspect="1"/>
          </p:cNvPicPr>
          <p:nvPr/>
        </p:nvPicPr>
        <p:blipFill>
          <a:blip r:embed="rId3"/>
          <a:stretch>
            <a:fillRect/>
          </a:stretch>
        </p:blipFill>
        <p:spPr>
          <a:xfrm>
            <a:off x="6229661" y="1240814"/>
            <a:ext cx="5555615" cy="47625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8"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Objective and Goals</a:t>
            </a:r>
            <a:endParaRPr dirty="0"/>
          </a:p>
        </p:txBody>
      </p:sp>
      <p:sp>
        <p:nvSpPr>
          <p:cNvPr id="3" name="Google Shape;120;p76"/>
          <p:cNvSpPr/>
          <p:nvPr/>
        </p:nvSpPr>
        <p:spPr>
          <a:xfrm>
            <a:off x="550606" y="765905"/>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2000" b="1" i="0" u="none" strike="noStrike" cap="none" dirty="0">
                <a:solidFill>
                  <a:schemeClr val="lt1"/>
                </a:solidFill>
                <a:latin typeface="Verdana" panose="020B0604030504040204"/>
                <a:ea typeface="Verdana" panose="020B0604030504040204"/>
                <a:cs typeface="Verdana" panose="020B0604030504040204"/>
                <a:sym typeface="Verdana" panose="020B0604030504040204"/>
              </a:rPr>
              <a:t>Objective </a:t>
            </a:r>
            <a:endParaRPr sz="1000" b="1"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 name="Google Shape;120;p76"/>
          <p:cNvSpPr/>
          <p:nvPr/>
        </p:nvSpPr>
        <p:spPr>
          <a:xfrm>
            <a:off x="550606" y="3429000"/>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2000" b="1" i="0" u="none" strike="noStrike" cap="none" dirty="0">
                <a:solidFill>
                  <a:schemeClr val="lt1"/>
                </a:solidFill>
                <a:latin typeface="Verdana" panose="020B0604030504040204"/>
                <a:ea typeface="Verdana" panose="020B0604030504040204"/>
                <a:cs typeface="Verdana" panose="020B0604030504040204"/>
                <a:sym typeface="Verdana" panose="020B0604030504040204"/>
              </a:rPr>
              <a:t>Goals</a:t>
            </a:r>
            <a:endParaRPr sz="1000" b="1"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33" name="TextBox 32"/>
          <p:cNvSpPr txBox="1"/>
          <p:nvPr/>
        </p:nvSpPr>
        <p:spPr>
          <a:xfrm>
            <a:off x="1000125" y="1268095"/>
            <a:ext cx="9943465" cy="2031365"/>
          </a:xfrm>
          <a:prstGeom prst="rect">
            <a:avLst/>
          </a:prstGeom>
          <a:noFill/>
        </p:spPr>
        <p:txBody>
          <a:bodyPr wrap="square" rtlCol="0">
            <a:no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sym typeface="+mn-ea"/>
              </a:rPr>
              <a:t>To develop and optimize algorithms that improve the fusion of visible and infrared images, ensuring the preservation of critical information from both modalities in real-time applications.</a:t>
            </a:r>
            <a:endParaRPr lang="en-IN"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sym typeface="+mn-ea"/>
              </a:rPr>
              <a:t>To enhance the computational efficiency of conventional image fusion methods, enabling their deployment on resource-constrained devices without compromising performance.</a:t>
            </a:r>
            <a:endParaRPr lang="en-IN"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sym typeface="+mn-ea"/>
              </a:rPr>
              <a:t>To integrate the modified image fusion techniques seamlessly with existing real-time systems, facilitating their adoption in applications like surveillance, medical imaging, and remote sensing.</a:t>
            </a:r>
            <a:endParaRPr lang="en-IN" dirty="0">
              <a:latin typeface="Verdana" panose="020B0604030504040204" pitchFamily="34" charset="0"/>
              <a:ea typeface="Verdana" panose="020B0604030504040204" pitchFamily="34" charset="0"/>
            </a:endParaRPr>
          </a:p>
          <a:p>
            <a:r>
              <a:rPr lang="en-IN" dirty="0">
                <a:latin typeface="Verdana" panose="020B0604030504040204" pitchFamily="34" charset="0"/>
                <a:ea typeface="Verdana" panose="020B0604030504040204" pitchFamily="34" charset="0"/>
              </a:rPr>
              <a:t> </a:t>
            </a:r>
          </a:p>
          <a:p>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a:p>
            <a:r>
              <a:rPr lang="en-IN" b="1" dirty="0">
                <a:latin typeface="Verdana" panose="020B0604030504040204" pitchFamily="34" charset="0"/>
                <a:ea typeface="Verdana" panose="020B0604030504040204" pitchFamily="34" charset="0"/>
                <a:sym typeface="+mn-ea"/>
              </a:rPr>
              <a:t>Main Goals </a:t>
            </a:r>
            <a:endParaRPr lang="en-IN" b="1"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IN" dirty="0" err="1">
                <a:latin typeface="Verdana" panose="020B0604030504040204" pitchFamily="34" charset="0"/>
                <a:ea typeface="Verdana" panose="020B0604030504040204" pitchFamily="34" charset="0"/>
                <a:sym typeface="+mn-ea"/>
              </a:rPr>
              <a:t>Multi-Resolution Details</a:t>
            </a:r>
            <a:endParaRPr lang="en-IN" dirty="0" err="1">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IN" dirty="0" err="1">
                <a:latin typeface="Verdana" panose="020B0604030504040204" pitchFamily="34" charset="0"/>
                <a:ea typeface="Verdana" panose="020B0604030504040204" pitchFamily="34" charset="0"/>
                <a:sym typeface="+mn-ea"/>
              </a:rPr>
              <a:t>Remote Sensing</a:t>
            </a:r>
            <a:endParaRPr lang="en-IN" dirty="0" err="1">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IN" dirty="0" err="1">
                <a:latin typeface="Verdana" panose="020B0604030504040204" pitchFamily="34" charset="0"/>
                <a:ea typeface="Verdana" panose="020B0604030504040204" pitchFamily="34" charset="0"/>
                <a:sym typeface="+mn-ea"/>
              </a:rPr>
              <a:t>Enhanced Visualization and Analysis</a:t>
            </a:r>
            <a:endParaRPr lang="en-IN" dirty="0" err="1">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r>
              <a:rPr lang="en-IN" b="1" dirty="0">
                <a:latin typeface="Verdana" panose="020B0604030504040204" pitchFamily="34" charset="0"/>
                <a:ea typeface="Verdana" panose="020B0604030504040204" pitchFamily="34" charset="0"/>
                <a:sym typeface="+mn-ea"/>
              </a:rPr>
              <a:t>Additional Goals </a:t>
            </a:r>
            <a:r>
              <a:rPr lang="en-US" altLang="en-IN" b="1" dirty="0">
                <a:latin typeface="Verdana" panose="020B0604030504040204" pitchFamily="34" charset="0"/>
                <a:ea typeface="Verdana" panose="020B0604030504040204" pitchFamily="34" charset="0"/>
                <a:sym typeface="+mn-ea"/>
              </a:rPr>
              <a:t>:</a:t>
            </a:r>
            <a:endParaRPr lang="en-IN" b="1"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sym typeface="+mn-ea"/>
              </a:rPr>
              <a:t>Real-time Processing</a:t>
            </a:r>
          </a:p>
          <a:p>
            <a:pPr marL="285750" indent="-285750">
              <a:buFont typeface="Arial" panose="020B0604020202020204" pitchFamily="34" charset="0"/>
              <a:buChar char="•"/>
            </a:pPr>
            <a:r>
              <a:rPr lang="en-US" altLang="en-IN" dirty="0">
                <a:latin typeface="Verdana" panose="020B0604030504040204" pitchFamily="34" charset="0"/>
                <a:ea typeface="Verdana" panose="020B0604030504040204" pitchFamily="34" charset="0"/>
                <a:sym typeface="+mn-ea"/>
              </a:rPr>
              <a:t>Accurate</a:t>
            </a:r>
            <a:endParaRPr lang="en-IN" dirty="0" err="1">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p:txBody>
      </p:sp>
      <p:sp>
        <p:nvSpPr>
          <p:cNvPr id="35" name="Slide Number Placeholder 3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4294967295"/>
          </p:nvPr>
        </p:nvSpPr>
        <p:spPr>
          <a:xfrm>
            <a:off x="0" y="0"/>
            <a:ext cx="0" cy="0"/>
          </a:xfrm>
        </p:spPr>
        <p:txBody>
          <a:bodyPr/>
          <a:lstStyle/>
          <a:p>
            <a:pPr marL="0" lvl="0" indent="0" algn="r" rtl="0">
              <a:spcBef>
                <a:spcPts val="0"/>
              </a:spcBef>
              <a:spcAft>
                <a:spcPts val="0"/>
              </a:spcAft>
              <a:buNone/>
            </a:pPr>
            <a:fld id="{00000000-1234-1234-1234-123412341234}" type="slidenum">
              <a:rPr lang="en-US"/>
              <a:t>20</a:t>
            </a:fld>
            <a:endParaRPr dirty="0"/>
          </a:p>
        </p:txBody>
      </p:sp>
      <p:sp>
        <p:nvSpPr>
          <p:cNvPr id="7" name="Text Box 6"/>
          <p:cNvSpPr txBox="1"/>
          <p:nvPr/>
        </p:nvSpPr>
        <p:spPr>
          <a:xfrm>
            <a:off x="109855" y="0"/>
            <a:ext cx="2674620" cy="375285"/>
          </a:xfrm>
          <a:prstGeom prst="rect">
            <a:avLst/>
          </a:prstGeom>
          <a:noFill/>
        </p:spPr>
        <p:txBody>
          <a:bodyPr wrap="square" rtlCol="0" anchor="t">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dirty="0">
                <a:latin typeface="Montserrat" panose="00000500000000000000"/>
                <a:ea typeface="Montserrat" panose="00000500000000000000"/>
                <a:cs typeface="Montserrat" panose="00000500000000000000"/>
                <a:sym typeface="Montserrat" panose="00000500000000000000"/>
              </a:rPr>
              <a:t> </a:t>
            </a:r>
            <a:r>
              <a:rPr lang="en-IN" altLang="en-US" sz="2400" b="1" dirty="0">
                <a:latin typeface="Montserrat" panose="00000500000000000000"/>
                <a:ea typeface="Montserrat" panose="00000500000000000000"/>
                <a:cs typeface="Montserrat" panose="00000500000000000000"/>
                <a:sym typeface="Montserrat" panose="00000500000000000000"/>
              </a:rPr>
              <a:t>Continue..</a:t>
            </a:r>
          </a:p>
        </p:txBody>
      </p:sp>
      <p:pic>
        <p:nvPicPr>
          <p:cNvPr id="5" name="Picture Placeholder 4"/>
          <p:cNvPicPr>
            <a:picLocks noGrp="1" noChangeAspect="1"/>
          </p:cNvPicPr>
          <p:nvPr>
            <p:ph type="pic" idx="2"/>
          </p:nvPr>
        </p:nvPicPr>
        <p:blipFill>
          <a:blip r:embed="rId2"/>
          <a:stretch>
            <a:fillRect/>
          </a:stretch>
        </p:blipFill>
        <p:spPr>
          <a:xfrm>
            <a:off x="0" y="903605"/>
            <a:ext cx="6000115" cy="4667885"/>
          </a:xfrm>
          <a:prstGeom prst="rect">
            <a:avLst/>
          </a:prstGeom>
        </p:spPr>
      </p:pic>
      <p:pic>
        <p:nvPicPr>
          <p:cNvPr id="9" name="Picture 8"/>
          <p:cNvPicPr>
            <a:picLocks noChangeAspect="1"/>
          </p:cNvPicPr>
          <p:nvPr/>
        </p:nvPicPr>
        <p:blipFill>
          <a:blip r:embed="rId3"/>
          <a:stretch>
            <a:fillRect/>
          </a:stretch>
        </p:blipFill>
        <p:spPr>
          <a:xfrm>
            <a:off x="6315075" y="903605"/>
            <a:ext cx="5876925" cy="46672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153035" y="226695"/>
            <a:ext cx="3326765" cy="511175"/>
          </a:xfrm>
          <a:prstGeom prst="rect">
            <a:avLst/>
          </a:prstGeom>
          <a:noFill/>
        </p:spPr>
        <p:txBody>
          <a:bodyPr wrap="square" rtlCol="0" anchor="t">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altLang="en-IN" sz="2400" b="1" dirty="0">
                <a:latin typeface="Montserrat" panose="00000500000000000000"/>
                <a:ea typeface="Montserrat" panose="00000500000000000000"/>
                <a:cs typeface="Montserrat" panose="00000500000000000000"/>
                <a:sym typeface="Montserrat" panose="00000500000000000000"/>
              </a:rPr>
              <a:t>Visible Images</a:t>
            </a:r>
          </a:p>
        </p:txBody>
      </p:sp>
      <p:sp>
        <p:nvSpPr>
          <p:cNvPr id="4" name="Text Box 3"/>
          <p:cNvSpPr txBox="1"/>
          <p:nvPr/>
        </p:nvSpPr>
        <p:spPr>
          <a:xfrm>
            <a:off x="3048000" y="226695"/>
            <a:ext cx="6096000" cy="511175"/>
          </a:xfrm>
          <a:prstGeom prst="rect">
            <a:avLst/>
          </a:prstGeom>
          <a:noFill/>
        </p:spPr>
        <p:txBody>
          <a:bodyPr wrap="square" rtlCol="0" anchor="t">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altLang="en-IN" sz="2400" b="1" dirty="0">
                <a:latin typeface="Montserrat" panose="00000500000000000000"/>
                <a:ea typeface="Montserrat" panose="00000500000000000000"/>
                <a:cs typeface="Montserrat" panose="00000500000000000000"/>
                <a:sym typeface="Montserrat" panose="00000500000000000000"/>
              </a:rPr>
              <a:t>Infrared Images</a:t>
            </a:r>
          </a:p>
        </p:txBody>
      </p:sp>
      <p:sp>
        <p:nvSpPr>
          <p:cNvPr id="5" name="Text Box 4"/>
          <p:cNvSpPr txBox="1"/>
          <p:nvPr/>
        </p:nvSpPr>
        <p:spPr>
          <a:xfrm>
            <a:off x="8089900" y="226695"/>
            <a:ext cx="4013200" cy="510540"/>
          </a:xfrm>
          <a:prstGeom prst="rect">
            <a:avLst/>
          </a:prstGeom>
          <a:noFill/>
        </p:spPr>
        <p:txBody>
          <a:bodyPr wrap="square" rtlCol="0" anchor="t">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altLang="en-IN" sz="2400" b="1" dirty="0">
                <a:latin typeface="Montserrat" panose="00000500000000000000"/>
                <a:ea typeface="Montserrat" panose="00000500000000000000"/>
                <a:cs typeface="Montserrat" panose="00000500000000000000"/>
                <a:sym typeface="Montserrat" panose="00000500000000000000"/>
              </a:rPr>
              <a:t>Fused Images</a:t>
            </a:r>
          </a:p>
        </p:txBody>
      </p:sp>
      <p:pic>
        <p:nvPicPr>
          <p:cNvPr id="6" name="Picture Placeholder 5"/>
          <p:cNvPicPr>
            <a:picLocks noGrp="1" noChangeAspect="1"/>
          </p:cNvPicPr>
          <p:nvPr>
            <p:ph type="pic" idx="2"/>
          </p:nvPr>
        </p:nvPicPr>
        <p:blipFill>
          <a:blip r:embed="rId2"/>
          <a:stretch>
            <a:fillRect/>
          </a:stretch>
        </p:blipFill>
        <p:spPr>
          <a:xfrm>
            <a:off x="8557260" y="737870"/>
            <a:ext cx="3545840" cy="2659380"/>
          </a:xfrm>
          <a:prstGeom prst="rect">
            <a:avLst/>
          </a:prstGeom>
        </p:spPr>
      </p:pic>
      <p:pic>
        <p:nvPicPr>
          <p:cNvPr id="7" name="Picture 6"/>
          <p:cNvPicPr/>
          <p:nvPr/>
        </p:nvPicPr>
        <p:blipFill>
          <a:blip r:embed="rId3"/>
          <a:stretch>
            <a:fillRect/>
          </a:stretch>
        </p:blipFill>
        <p:spPr>
          <a:xfrm>
            <a:off x="8557260" y="3530600"/>
            <a:ext cx="3531235" cy="3238500"/>
          </a:xfrm>
          <a:prstGeom prst="rect">
            <a:avLst/>
          </a:prstGeom>
        </p:spPr>
      </p:pic>
      <p:pic>
        <p:nvPicPr>
          <p:cNvPr id="8" name="Picture 7"/>
          <p:cNvPicPr/>
          <p:nvPr/>
        </p:nvPicPr>
        <p:blipFill>
          <a:blip r:embed="rId4"/>
          <a:stretch>
            <a:fillRect/>
          </a:stretch>
        </p:blipFill>
        <p:spPr>
          <a:xfrm>
            <a:off x="4411980" y="3606165"/>
            <a:ext cx="3759835" cy="3162300"/>
          </a:xfrm>
          <a:prstGeom prst="rect">
            <a:avLst/>
          </a:prstGeom>
        </p:spPr>
      </p:pic>
      <p:pic>
        <p:nvPicPr>
          <p:cNvPr id="9" name="Picture 8"/>
          <p:cNvPicPr/>
          <p:nvPr/>
        </p:nvPicPr>
        <p:blipFill>
          <a:blip r:embed="rId5"/>
          <a:stretch>
            <a:fillRect/>
          </a:stretch>
        </p:blipFill>
        <p:spPr>
          <a:xfrm>
            <a:off x="279400" y="3606165"/>
            <a:ext cx="3746500" cy="3162935"/>
          </a:xfrm>
          <a:prstGeom prst="rect">
            <a:avLst/>
          </a:prstGeom>
        </p:spPr>
      </p:pic>
      <p:pic>
        <p:nvPicPr>
          <p:cNvPr id="10" name="Picture 9"/>
          <p:cNvPicPr/>
          <p:nvPr/>
        </p:nvPicPr>
        <p:blipFill>
          <a:blip r:embed="rId6"/>
          <a:stretch>
            <a:fillRect/>
          </a:stretch>
        </p:blipFill>
        <p:spPr>
          <a:xfrm>
            <a:off x="279400" y="736600"/>
            <a:ext cx="3745865" cy="2794000"/>
          </a:xfrm>
          <a:prstGeom prst="rect">
            <a:avLst/>
          </a:prstGeom>
        </p:spPr>
      </p:pic>
      <p:pic>
        <p:nvPicPr>
          <p:cNvPr id="11" name="Picture 10"/>
          <p:cNvPicPr/>
          <p:nvPr/>
        </p:nvPicPr>
        <p:blipFill>
          <a:blip r:embed="rId7"/>
          <a:stretch>
            <a:fillRect/>
          </a:stretch>
        </p:blipFill>
        <p:spPr>
          <a:xfrm>
            <a:off x="4400550" y="735965"/>
            <a:ext cx="3771265" cy="279463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idx="2"/>
          </p:nvPr>
        </p:nvPicPr>
        <p:blipFill>
          <a:blip r:embed="rId2"/>
          <a:stretch>
            <a:fillRect/>
          </a:stretch>
        </p:blipFill>
        <p:spPr>
          <a:xfrm>
            <a:off x="8471535" y="276225"/>
            <a:ext cx="3583940" cy="2687955"/>
          </a:xfrm>
          <a:prstGeom prst="rect">
            <a:avLst/>
          </a:prstGeom>
        </p:spPr>
      </p:pic>
      <p:pic>
        <p:nvPicPr>
          <p:cNvPr id="4" name="Picture 3"/>
          <p:cNvPicPr/>
          <p:nvPr/>
        </p:nvPicPr>
        <p:blipFill>
          <a:blip r:embed="rId3"/>
          <a:stretch>
            <a:fillRect/>
          </a:stretch>
        </p:blipFill>
        <p:spPr>
          <a:xfrm>
            <a:off x="4375150" y="276225"/>
            <a:ext cx="3442335" cy="2688590"/>
          </a:xfrm>
          <a:prstGeom prst="rect">
            <a:avLst/>
          </a:prstGeom>
        </p:spPr>
      </p:pic>
      <p:pic>
        <p:nvPicPr>
          <p:cNvPr id="6" name="Picture 5"/>
          <p:cNvPicPr/>
          <p:nvPr/>
        </p:nvPicPr>
        <p:blipFill>
          <a:blip r:embed="rId4"/>
          <a:stretch>
            <a:fillRect/>
          </a:stretch>
        </p:blipFill>
        <p:spPr>
          <a:xfrm>
            <a:off x="88900" y="276225"/>
            <a:ext cx="3797300" cy="2687955"/>
          </a:xfrm>
          <a:prstGeom prst="rect">
            <a:avLst/>
          </a:prstGeom>
        </p:spPr>
      </p:pic>
      <p:pic>
        <p:nvPicPr>
          <p:cNvPr id="2" name="Picture 1"/>
          <p:cNvPicPr/>
          <p:nvPr/>
        </p:nvPicPr>
        <p:blipFill>
          <a:blip r:embed="rId5"/>
          <a:stretch>
            <a:fillRect/>
          </a:stretch>
        </p:blipFill>
        <p:spPr>
          <a:xfrm>
            <a:off x="8471535" y="3240405"/>
            <a:ext cx="3583940" cy="3412490"/>
          </a:xfrm>
          <a:prstGeom prst="rect">
            <a:avLst/>
          </a:prstGeom>
        </p:spPr>
      </p:pic>
      <p:pic>
        <p:nvPicPr>
          <p:cNvPr id="5" name="Picture 4"/>
          <p:cNvPicPr/>
          <p:nvPr/>
        </p:nvPicPr>
        <p:blipFill>
          <a:blip r:embed="rId6"/>
          <a:stretch>
            <a:fillRect/>
          </a:stretch>
        </p:blipFill>
        <p:spPr>
          <a:xfrm>
            <a:off x="170815" y="3324225"/>
            <a:ext cx="3633470" cy="3424555"/>
          </a:xfrm>
          <a:prstGeom prst="rect">
            <a:avLst/>
          </a:prstGeom>
        </p:spPr>
      </p:pic>
      <p:pic>
        <p:nvPicPr>
          <p:cNvPr id="7" name="Picture 6"/>
          <p:cNvPicPr/>
          <p:nvPr/>
        </p:nvPicPr>
        <p:blipFill>
          <a:blip r:embed="rId7"/>
          <a:stretch>
            <a:fillRect/>
          </a:stretch>
        </p:blipFill>
        <p:spPr>
          <a:xfrm>
            <a:off x="4375150" y="3324225"/>
            <a:ext cx="3486150" cy="342455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4294967295"/>
          </p:nvPr>
        </p:nvSpPr>
        <p:spPr>
          <a:xfrm>
            <a:off x="0" y="0"/>
            <a:ext cx="0" cy="0"/>
          </a:xfrm>
        </p:spPr>
        <p:txBody>
          <a:bodyPr/>
          <a:lstStyle/>
          <a:p>
            <a:pPr marL="0" lvl="0" indent="0" algn="r" rtl="0">
              <a:spcBef>
                <a:spcPts val="0"/>
              </a:spcBef>
              <a:spcAft>
                <a:spcPts val="0"/>
              </a:spcAft>
              <a:buNone/>
            </a:pPr>
            <a:fld id="{00000000-1234-1234-1234-123412341234}" type="slidenum">
              <a:rPr lang="en-US"/>
              <a:t>23</a:t>
            </a:fld>
            <a:endParaRPr dirty="0"/>
          </a:p>
        </p:txBody>
      </p:sp>
      <p:sp>
        <p:nvSpPr>
          <p:cNvPr id="4" name="Text Box 3"/>
          <p:cNvSpPr txBox="1"/>
          <p:nvPr/>
        </p:nvSpPr>
        <p:spPr>
          <a:xfrm>
            <a:off x="3048000" y="162560"/>
            <a:ext cx="6096000" cy="545465"/>
          </a:xfrm>
          <a:prstGeom prst="rect">
            <a:avLst/>
          </a:prstGeom>
          <a:noFill/>
        </p:spPr>
        <p:txBody>
          <a:bodyPr wrap="square" rtlCol="0" anchor="t">
            <a:noAutofit/>
          </a:bodyPr>
          <a:lstStyle/>
          <a:p>
            <a:r>
              <a:rPr lang="en-IN" altLang="en-US" sz="2400" b="1" dirty="0">
                <a:latin typeface="Montserrat" panose="00000500000000000000"/>
                <a:ea typeface="Montserrat" panose="00000500000000000000"/>
                <a:cs typeface="Montserrat" panose="00000500000000000000"/>
                <a:sym typeface="Montserrat" panose="00000500000000000000"/>
              </a:rPr>
              <a:t>      </a:t>
            </a:r>
            <a:r>
              <a:rPr lang="en-US" altLang="en-GB" sz="2400" b="1" dirty="0">
                <a:latin typeface="Montserrat" panose="00000500000000000000"/>
                <a:ea typeface="Montserrat" panose="00000500000000000000"/>
                <a:cs typeface="Montserrat" panose="00000500000000000000"/>
                <a:sym typeface="Montserrat" panose="00000500000000000000"/>
              </a:rPr>
              <a:t>YCrCb</a:t>
            </a:r>
            <a:r>
              <a:rPr lang="en-IN" altLang="en-US" sz="2400" b="1" dirty="0">
                <a:latin typeface="Montserrat" panose="00000500000000000000"/>
                <a:ea typeface="Montserrat" panose="00000500000000000000"/>
                <a:cs typeface="Montserrat" panose="00000500000000000000"/>
                <a:sym typeface="Montserrat" panose="00000500000000000000"/>
              </a:rPr>
              <a:t> Fusion Time Metrics (CPU)    </a:t>
            </a:r>
          </a:p>
        </p:txBody>
      </p:sp>
      <p:pic>
        <p:nvPicPr>
          <p:cNvPr id="5" name="Picture Placeholder 4"/>
          <p:cNvPicPr>
            <a:picLocks noGrp="1" noChangeAspect="1"/>
          </p:cNvPicPr>
          <p:nvPr>
            <p:ph type="pic" idx="2"/>
          </p:nvPr>
        </p:nvPicPr>
        <p:blipFill>
          <a:blip r:embed="rId2"/>
          <a:stretch>
            <a:fillRect/>
          </a:stretch>
        </p:blipFill>
        <p:spPr>
          <a:xfrm>
            <a:off x="96520" y="1240155"/>
            <a:ext cx="5998845" cy="4115435"/>
          </a:xfrm>
          <a:prstGeom prst="rect">
            <a:avLst/>
          </a:prstGeom>
        </p:spPr>
      </p:pic>
      <p:pic>
        <p:nvPicPr>
          <p:cNvPr id="7" name="Picture 6"/>
          <p:cNvPicPr>
            <a:picLocks noChangeAspect="1"/>
          </p:cNvPicPr>
          <p:nvPr/>
        </p:nvPicPr>
        <p:blipFill>
          <a:blip r:embed="rId3"/>
          <a:stretch>
            <a:fillRect/>
          </a:stretch>
        </p:blipFill>
        <p:spPr>
          <a:xfrm>
            <a:off x="6179185" y="1240155"/>
            <a:ext cx="5879465" cy="411607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24</a:t>
            </a:fld>
            <a:endParaRPr dirty="0"/>
          </a:p>
        </p:txBody>
      </p:sp>
      <p:pic>
        <p:nvPicPr>
          <p:cNvPr id="5" name="Picture Placeholder 4"/>
          <p:cNvPicPr>
            <a:picLocks noGrp="1" noChangeAspect="1"/>
          </p:cNvPicPr>
          <p:nvPr>
            <p:ph type="pic" idx="2"/>
          </p:nvPr>
        </p:nvPicPr>
        <p:blipFill>
          <a:blip r:embed="rId2"/>
          <a:stretch>
            <a:fillRect/>
          </a:stretch>
        </p:blipFill>
        <p:spPr>
          <a:xfrm>
            <a:off x="119380" y="1320800"/>
            <a:ext cx="5563870" cy="4383405"/>
          </a:xfrm>
          <a:prstGeom prst="rect">
            <a:avLst/>
          </a:prstGeom>
        </p:spPr>
      </p:pic>
      <p:pic>
        <p:nvPicPr>
          <p:cNvPr id="6" name="Picture 5"/>
          <p:cNvPicPr>
            <a:picLocks noChangeAspect="1"/>
          </p:cNvPicPr>
          <p:nvPr/>
        </p:nvPicPr>
        <p:blipFill>
          <a:blip r:embed="rId3"/>
          <a:stretch>
            <a:fillRect/>
          </a:stretch>
        </p:blipFill>
        <p:spPr>
          <a:xfrm>
            <a:off x="5840095" y="1320800"/>
            <a:ext cx="6207760" cy="4383405"/>
          </a:xfrm>
          <a:prstGeom prst="rect">
            <a:avLst/>
          </a:prstGeom>
        </p:spPr>
      </p:pic>
      <p:sp>
        <p:nvSpPr>
          <p:cNvPr id="7" name="Text Box 6"/>
          <p:cNvSpPr txBox="1"/>
          <p:nvPr/>
        </p:nvSpPr>
        <p:spPr>
          <a:xfrm>
            <a:off x="228600" y="90170"/>
            <a:ext cx="3216910" cy="569595"/>
          </a:xfrm>
          <a:prstGeom prst="rect">
            <a:avLst/>
          </a:prstGeom>
          <a:noFill/>
        </p:spPr>
        <p:txBody>
          <a:bodyPr wrap="square" rtlCol="0" anchor="t">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dirty="0">
                <a:latin typeface="Montserrat" panose="00000500000000000000"/>
                <a:ea typeface="Montserrat" panose="00000500000000000000"/>
                <a:cs typeface="Montserrat" panose="00000500000000000000"/>
                <a:sym typeface="Montserrat" panose="00000500000000000000"/>
              </a:rPr>
              <a:t> </a:t>
            </a:r>
            <a:r>
              <a:rPr lang="en-IN" altLang="en-US" sz="2400" b="1" dirty="0">
                <a:latin typeface="Montserrat" panose="00000500000000000000"/>
                <a:ea typeface="Montserrat" panose="00000500000000000000"/>
                <a:cs typeface="Montserrat" panose="00000500000000000000"/>
                <a:sym typeface="Montserrat" panose="00000500000000000000"/>
              </a:rPr>
              <a:t>Continue..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153035" y="226695"/>
            <a:ext cx="3326765" cy="511175"/>
          </a:xfrm>
          <a:prstGeom prst="rect">
            <a:avLst/>
          </a:prstGeom>
          <a:noFill/>
        </p:spPr>
        <p:txBody>
          <a:bodyPr wrap="square" rtlCol="0" anchor="t">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altLang="en-IN" sz="2400" b="1" dirty="0">
                <a:latin typeface="Montserrat" panose="00000500000000000000"/>
                <a:ea typeface="Montserrat" panose="00000500000000000000"/>
                <a:cs typeface="Montserrat" panose="00000500000000000000"/>
                <a:sym typeface="Montserrat" panose="00000500000000000000"/>
              </a:rPr>
              <a:t>Visible Images</a:t>
            </a:r>
          </a:p>
        </p:txBody>
      </p:sp>
      <p:sp>
        <p:nvSpPr>
          <p:cNvPr id="4" name="Text Box 3"/>
          <p:cNvSpPr txBox="1"/>
          <p:nvPr/>
        </p:nvSpPr>
        <p:spPr>
          <a:xfrm>
            <a:off x="3048000" y="226695"/>
            <a:ext cx="6096000" cy="511175"/>
          </a:xfrm>
          <a:prstGeom prst="rect">
            <a:avLst/>
          </a:prstGeom>
          <a:noFill/>
        </p:spPr>
        <p:txBody>
          <a:bodyPr wrap="square" rtlCol="0" anchor="t">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altLang="en-IN" sz="2400" b="1" dirty="0">
                <a:latin typeface="Montserrat" panose="00000500000000000000"/>
                <a:ea typeface="Montserrat" panose="00000500000000000000"/>
                <a:cs typeface="Montserrat" panose="00000500000000000000"/>
                <a:sym typeface="Montserrat" panose="00000500000000000000"/>
              </a:rPr>
              <a:t>Infrared Images</a:t>
            </a:r>
          </a:p>
        </p:txBody>
      </p:sp>
      <p:sp>
        <p:nvSpPr>
          <p:cNvPr id="5" name="Text Box 4"/>
          <p:cNvSpPr txBox="1"/>
          <p:nvPr/>
        </p:nvSpPr>
        <p:spPr>
          <a:xfrm>
            <a:off x="8089900" y="226695"/>
            <a:ext cx="4013200" cy="510540"/>
          </a:xfrm>
          <a:prstGeom prst="rect">
            <a:avLst/>
          </a:prstGeom>
          <a:noFill/>
        </p:spPr>
        <p:txBody>
          <a:bodyPr wrap="square" rtlCol="0" anchor="t">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altLang="en-IN" sz="2400" b="1" dirty="0">
                <a:latin typeface="Montserrat" panose="00000500000000000000"/>
                <a:ea typeface="Montserrat" panose="00000500000000000000"/>
                <a:cs typeface="Montserrat" panose="00000500000000000000"/>
                <a:sym typeface="Montserrat" panose="00000500000000000000"/>
              </a:rPr>
              <a:t>Fused Images</a:t>
            </a:r>
          </a:p>
        </p:txBody>
      </p:sp>
      <p:pic>
        <p:nvPicPr>
          <p:cNvPr id="8" name="Picture 7"/>
          <p:cNvPicPr/>
          <p:nvPr/>
        </p:nvPicPr>
        <p:blipFill>
          <a:blip r:embed="rId2"/>
          <a:stretch>
            <a:fillRect/>
          </a:stretch>
        </p:blipFill>
        <p:spPr>
          <a:xfrm>
            <a:off x="4411980" y="3606165"/>
            <a:ext cx="3759835" cy="3162300"/>
          </a:xfrm>
          <a:prstGeom prst="rect">
            <a:avLst/>
          </a:prstGeom>
        </p:spPr>
      </p:pic>
      <p:pic>
        <p:nvPicPr>
          <p:cNvPr id="9" name="Picture 8"/>
          <p:cNvPicPr/>
          <p:nvPr/>
        </p:nvPicPr>
        <p:blipFill>
          <a:blip r:embed="rId3"/>
          <a:stretch>
            <a:fillRect/>
          </a:stretch>
        </p:blipFill>
        <p:spPr>
          <a:xfrm>
            <a:off x="279400" y="3606165"/>
            <a:ext cx="3746500" cy="3162935"/>
          </a:xfrm>
          <a:prstGeom prst="rect">
            <a:avLst/>
          </a:prstGeom>
        </p:spPr>
      </p:pic>
      <p:pic>
        <p:nvPicPr>
          <p:cNvPr id="10" name="Picture 9"/>
          <p:cNvPicPr/>
          <p:nvPr/>
        </p:nvPicPr>
        <p:blipFill>
          <a:blip r:embed="rId4"/>
          <a:stretch>
            <a:fillRect/>
          </a:stretch>
        </p:blipFill>
        <p:spPr>
          <a:xfrm>
            <a:off x="279400" y="736600"/>
            <a:ext cx="3745865" cy="2794000"/>
          </a:xfrm>
          <a:prstGeom prst="rect">
            <a:avLst/>
          </a:prstGeom>
        </p:spPr>
      </p:pic>
      <p:pic>
        <p:nvPicPr>
          <p:cNvPr id="11" name="Picture 10"/>
          <p:cNvPicPr/>
          <p:nvPr/>
        </p:nvPicPr>
        <p:blipFill>
          <a:blip r:embed="rId5"/>
          <a:stretch>
            <a:fillRect/>
          </a:stretch>
        </p:blipFill>
        <p:spPr>
          <a:xfrm>
            <a:off x="4400550" y="735965"/>
            <a:ext cx="3771265" cy="2794635"/>
          </a:xfrm>
          <a:prstGeom prst="rect">
            <a:avLst/>
          </a:prstGeom>
        </p:spPr>
      </p:pic>
      <p:pic>
        <p:nvPicPr>
          <p:cNvPr id="13" name="Picture Placeholder 12"/>
          <p:cNvPicPr>
            <a:picLocks noGrp="1" noChangeAspect="1"/>
          </p:cNvPicPr>
          <p:nvPr>
            <p:ph type="pic" idx="2"/>
          </p:nvPr>
        </p:nvPicPr>
        <p:blipFill>
          <a:blip r:embed="rId6"/>
          <a:stretch>
            <a:fillRect/>
          </a:stretch>
        </p:blipFill>
        <p:spPr>
          <a:xfrm>
            <a:off x="8374380" y="696595"/>
            <a:ext cx="3777615" cy="2833370"/>
          </a:xfrm>
          <a:prstGeom prst="rect">
            <a:avLst/>
          </a:prstGeom>
        </p:spPr>
      </p:pic>
      <p:pic>
        <p:nvPicPr>
          <p:cNvPr id="14" name="Picture 13"/>
          <p:cNvPicPr/>
          <p:nvPr/>
        </p:nvPicPr>
        <p:blipFill>
          <a:blip r:embed="rId7"/>
          <a:stretch>
            <a:fillRect/>
          </a:stretch>
        </p:blipFill>
        <p:spPr>
          <a:xfrm>
            <a:off x="8365490" y="3606800"/>
            <a:ext cx="3787140" cy="31623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4375150" y="276225"/>
            <a:ext cx="3442335" cy="2688590"/>
          </a:xfrm>
          <a:prstGeom prst="rect">
            <a:avLst/>
          </a:prstGeom>
        </p:spPr>
      </p:pic>
      <p:pic>
        <p:nvPicPr>
          <p:cNvPr id="6" name="Picture 5"/>
          <p:cNvPicPr/>
          <p:nvPr/>
        </p:nvPicPr>
        <p:blipFill>
          <a:blip r:embed="rId3"/>
          <a:stretch>
            <a:fillRect/>
          </a:stretch>
        </p:blipFill>
        <p:spPr>
          <a:xfrm>
            <a:off x="88900" y="276225"/>
            <a:ext cx="3797300" cy="2687955"/>
          </a:xfrm>
          <a:prstGeom prst="rect">
            <a:avLst/>
          </a:prstGeom>
        </p:spPr>
      </p:pic>
      <p:pic>
        <p:nvPicPr>
          <p:cNvPr id="5" name="Picture Placeholder 4"/>
          <p:cNvPicPr>
            <a:picLocks noGrp="1" noChangeAspect="1"/>
          </p:cNvPicPr>
          <p:nvPr>
            <p:ph type="pic" idx="2"/>
          </p:nvPr>
        </p:nvPicPr>
        <p:blipFill>
          <a:blip r:embed="rId4"/>
          <a:stretch>
            <a:fillRect/>
          </a:stretch>
        </p:blipFill>
        <p:spPr>
          <a:xfrm>
            <a:off x="8479155" y="278130"/>
            <a:ext cx="3582670" cy="2687320"/>
          </a:xfrm>
          <a:prstGeom prst="rect">
            <a:avLst/>
          </a:prstGeom>
        </p:spPr>
      </p:pic>
      <p:pic>
        <p:nvPicPr>
          <p:cNvPr id="2" name="Picture 1"/>
          <p:cNvPicPr/>
          <p:nvPr/>
        </p:nvPicPr>
        <p:blipFill>
          <a:blip r:embed="rId5"/>
          <a:stretch>
            <a:fillRect/>
          </a:stretch>
        </p:blipFill>
        <p:spPr>
          <a:xfrm>
            <a:off x="8439785" y="3324225"/>
            <a:ext cx="3622040" cy="3424555"/>
          </a:xfrm>
          <a:prstGeom prst="rect">
            <a:avLst/>
          </a:prstGeom>
        </p:spPr>
      </p:pic>
      <p:pic>
        <p:nvPicPr>
          <p:cNvPr id="3" name="Picture 2"/>
          <p:cNvPicPr/>
          <p:nvPr/>
        </p:nvPicPr>
        <p:blipFill>
          <a:blip r:embed="rId6"/>
          <a:stretch>
            <a:fillRect/>
          </a:stretch>
        </p:blipFill>
        <p:spPr>
          <a:xfrm>
            <a:off x="170815" y="3324225"/>
            <a:ext cx="3633470" cy="3424555"/>
          </a:xfrm>
          <a:prstGeom prst="rect">
            <a:avLst/>
          </a:prstGeom>
        </p:spPr>
      </p:pic>
      <p:pic>
        <p:nvPicPr>
          <p:cNvPr id="7" name="Picture 6"/>
          <p:cNvPicPr/>
          <p:nvPr/>
        </p:nvPicPr>
        <p:blipFill>
          <a:blip r:embed="rId7"/>
          <a:stretch>
            <a:fillRect/>
          </a:stretch>
        </p:blipFill>
        <p:spPr>
          <a:xfrm>
            <a:off x="4375150" y="3324225"/>
            <a:ext cx="3486150" cy="342455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F97F9-39DF-12AB-0A4B-BD5BBA31232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851AA84-ED1B-641C-C8A0-61D2DA430A2A}"/>
              </a:ext>
            </a:extLst>
          </p:cNvPr>
          <p:cNvSpPr>
            <a:spLocks noGrp="1"/>
          </p:cNvSpPr>
          <p:nvPr>
            <p:ph type="sldNum" idx="4294967295"/>
          </p:nvPr>
        </p:nvSpPr>
        <p:spPr>
          <a:xfrm>
            <a:off x="0" y="0"/>
            <a:ext cx="0" cy="0"/>
          </a:xfrm>
        </p:spPr>
        <p:txBody>
          <a:bodyPr/>
          <a:lstStyle/>
          <a:p>
            <a:pPr marL="0" lvl="0" indent="0" algn="r" rtl="0">
              <a:spcBef>
                <a:spcPts val="0"/>
              </a:spcBef>
              <a:spcAft>
                <a:spcPts val="0"/>
              </a:spcAft>
              <a:buNone/>
            </a:pPr>
            <a:fld id="{00000000-1234-1234-1234-123412341234}" type="slidenum">
              <a:rPr lang="en-US"/>
              <a:t>27</a:t>
            </a:fld>
            <a:endParaRPr dirty="0"/>
          </a:p>
        </p:txBody>
      </p:sp>
      <p:sp>
        <p:nvSpPr>
          <p:cNvPr id="4" name="Text Box 3">
            <a:extLst>
              <a:ext uri="{FF2B5EF4-FFF2-40B4-BE49-F238E27FC236}">
                <a16:creationId xmlns:a16="http://schemas.microsoft.com/office/drawing/2014/main" id="{6AFD7441-4369-5C22-A504-52B4363F6B61}"/>
              </a:ext>
            </a:extLst>
          </p:cNvPr>
          <p:cNvSpPr txBox="1"/>
          <p:nvPr/>
        </p:nvSpPr>
        <p:spPr>
          <a:xfrm>
            <a:off x="3048000" y="300582"/>
            <a:ext cx="6096000" cy="545465"/>
          </a:xfrm>
          <a:prstGeom prst="rect">
            <a:avLst/>
          </a:prstGeom>
          <a:noFill/>
        </p:spPr>
        <p:txBody>
          <a:bodyPr wrap="square" rtlCol="0" anchor="t">
            <a:noAutofit/>
          </a:bodyPr>
          <a:lstStyle/>
          <a:p>
            <a:r>
              <a:rPr lang="en-US" altLang="en-GB" sz="2400" b="1" dirty="0"/>
              <a:t>Performance Metric</a:t>
            </a:r>
            <a:r>
              <a:rPr lang="en-IN" altLang="en-US" sz="2400" b="1" dirty="0"/>
              <a:t>s For GPU and CPU </a:t>
            </a:r>
          </a:p>
        </p:txBody>
      </p:sp>
      <p:pic>
        <p:nvPicPr>
          <p:cNvPr id="11" name="Picture 10">
            <a:extLst>
              <a:ext uri="{FF2B5EF4-FFF2-40B4-BE49-F238E27FC236}">
                <a16:creationId xmlns:a16="http://schemas.microsoft.com/office/drawing/2014/main" id="{D0844EE0-BC97-BBD8-6425-D4245253E29D}"/>
              </a:ext>
            </a:extLst>
          </p:cNvPr>
          <p:cNvPicPr>
            <a:picLocks noChangeAspect="1"/>
          </p:cNvPicPr>
          <p:nvPr/>
        </p:nvPicPr>
        <p:blipFill>
          <a:blip r:embed="rId2"/>
          <a:stretch>
            <a:fillRect/>
          </a:stretch>
        </p:blipFill>
        <p:spPr>
          <a:xfrm>
            <a:off x="0" y="1601330"/>
            <a:ext cx="12192000" cy="2585663"/>
          </a:xfrm>
          <a:prstGeom prst="rect">
            <a:avLst/>
          </a:prstGeom>
        </p:spPr>
      </p:pic>
    </p:spTree>
    <p:extLst>
      <p:ext uri="{BB962C8B-B14F-4D97-AF65-F5344CB8AC3E}">
        <p14:creationId xmlns:p14="http://schemas.microsoft.com/office/powerpoint/2010/main" val="1996637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dirty="0"/>
          </a:p>
        </p:txBody>
      </p:sp>
      <p:sp>
        <p:nvSpPr>
          <p:cNvPr id="4"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Contribution</a:t>
            </a:r>
            <a:endParaRPr lang="en-US"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 name="Google Shape;125;p3"/>
          <p:cNvSpPr txBox="1"/>
          <p:nvPr/>
        </p:nvSpPr>
        <p:spPr>
          <a:xfrm>
            <a:off x="452284" y="788096"/>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Team Progress and Movement</a:t>
            </a:r>
          </a:p>
          <a:p>
            <a:pPr marL="0" marR="0" lvl="1"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sym typeface="+mn-ea"/>
              </a:rPr>
              <a:t>Implementing image fusion algorithm</a:t>
            </a:r>
          </a:p>
          <a:p>
            <a:pPr marL="0" marR="0" lvl="1"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sym typeface="+mn-ea"/>
              </a:rPr>
              <a:t>Data Preprocessing </a:t>
            </a:r>
          </a:p>
          <a:p>
            <a:pPr marL="0" marR="0" lvl="1"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sym typeface="+mn-ea"/>
              </a:rPr>
              <a:t>Image Fusion Tests</a:t>
            </a:r>
          </a:p>
          <a:p>
            <a:pPr marL="0" marR="0" lvl="1"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sym typeface="+mn-ea"/>
              </a:rPr>
              <a:t>Feature Extraction</a:t>
            </a:r>
            <a:endParaRPr lang="en-IN" dirty="0">
              <a:latin typeface="Verdana" panose="020B0604030504040204" pitchFamily="34" charset="0"/>
              <a:ea typeface="Verdana" panose="020B0604030504040204" pitchFamily="34" charset="0"/>
            </a:endParaRPr>
          </a:p>
          <a:p>
            <a:pPr marL="0" marR="0" lvl="1"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sym typeface="+mn-ea"/>
              </a:rPr>
              <a:t>Coding</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sym typeface="+mn-ea"/>
              </a:rPr>
              <a:t>Report Writing </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sym typeface="+mn-ea"/>
              </a:rPr>
              <a:t>Documentation</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
        <p:nvSpPr>
          <p:cNvPr id="2" name="Google Shape;125;p3"/>
          <p:cNvSpPr txBox="1"/>
          <p:nvPr/>
        </p:nvSpPr>
        <p:spPr>
          <a:xfrm>
            <a:off x="6213988" y="757114"/>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sym typeface="+mn-ea"/>
              </a:rPr>
              <a:t>Individual Contribution </a:t>
            </a: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lvl="3"/>
            <a:r>
              <a:rPr lang="en-IN" b="1" dirty="0">
                <a:latin typeface="Verdana" panose="020B0604030504040204" pitchFamily="34" charset="0"/>
                <a:ea typeface="Verdana" panose="020B0604030504040204" pitchFamily="34" charset="0"/>
                <a:sym typeface="+mn-ea"/>
              </a:rPr>
              <a:t>Key contributions:</a:t>
            </a:r>
            <a:r>
              <a:rPr lang="en-IN" dirty="0">
                <a:latin typeface="Verdana" panose="020B0604030504040204" pitchFamily="34" charset="0"/>
                <a:ea typeface="Verdana" panose="020B0604030504040204" pitchFamily="34" charset="0"/>
                <a:sym typeface="+mn-ea"/>
              </a:rPr>
              <a:t> N.Shanmuka Harshavardhan Reddy </a:t>
            </a:r>
            <a:endParaRPr lang="en-IN" dirty="0">
              <a:latin typeface="Verdana" panose="020B0604030504040204" pitchFamily="34" charset="0"/>
              <a:ea typeface="Verdana" panose="020B0604030504040204" pitchFamily="34" charset="0"/>
            </a:endParaRPr>
          </a:p>
          <a:p>
            <a:pPr marL="285750" lvl="1" indent="-285750">
              <a:buFont typeface="Arial" panose="020B0604020202020204" pitchFamily="34" charset="0"/>
              <a:buChar char="•"/>
            </a:pPr>
            <a:r>
              <a:rPr lang="en-IN" dirty="0">
                <a:latin typeface="Verdana" panose="020B0604030504040204" pitchFamily="34" charset="0"/>
                <a:ea typeface="Verdana" panose="020B0604030504040204" pitchFamily="34" charset="0"/>
                <a:sym typeface="+mn-ea"/>
              </a:rPr>
              <a:t>Preprocessing</a:t>
            </a:r>
            <a:endParaRPr lang="en-IN" dirty="0">
              <a:latin typeface="Verdana" panose="020B0604030504040204" pitchFamily="34" charset="0"/>
              <a:ea typeface="Verdana" panose="020B0604030504040204" pitchFamily="34" charset="0"/>
            </a:endParaRPr>
          </a:p>
          <a:p>
            <a:pPr marL="285750" lvl="1" indent="-285750">
              <a:buFont typeface="Arial" panose="020B0604020202020204" pitchFamily="34" charset="0"/>
              <a:buChar char="•"/>
            </a:pPr>
            <a:r>
              <a:rPr lang="en-IN" dirty="0">
                <a:latin typeface="Verdana" panose="020B0604030504040204" pitchFamily="34" charset="0"/>
                <a:ea typeface="Verdana" panose="020B0604030504040204" pitchFamily="34" charset="0"/>
                <a:sym typeface="+mn-ea"/>
              </a:rPr>
              <a:t>Literature Review</a:t>
            </a:r>
            <a:endParaRPr lang="en-IN" dirty="0">
              <a:latin typeface="Verdana" panose="020B0604030504040204" pitchFamily="34" charset="0"/>
              <a:ea typeface="Verdana" panose="020B0604030504040204" pitchFamily="34" charset="0"/>
            </a:endParaRPr>
          </a:p>
          <a:p>
            <a:pPr marL="285750" lvl="1" indent="-285750">
              <a:buFont typeface="Arial" panose="020B0604020202020204" pitchFamily="34" charset="0"/>
              <a:buChar char="•"/>
            </a:pPr>
            <a:r>
              <a:rPr lang="en-IN" dirty="0">
                <a:latin typeface="Verdana" panose="020B0604030504040204" pitchFamily="34" charset="0"/>
                <a:ea typeface="Verdana" panose="020B0604030504040204" pitchFamily="34" charset="0"/>
                <a:sym typeface="+mn-ea"/>
              </a:rPr>
              <a:t>Documentation </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sym typeface="+mn-ea"/>
              </a:rPr>
              <a:t>Visualization and Presentation</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lvl="3"/>
            <a:r>
              <a:rPr lang="en-IN" b="1" dirty="0">
                <a:latin typeface="Verdana" panose="020B0604030504040204" pitchFamily="34" charset="0"/>
                <a:ea typeface="Verdana" panose="020B0604030504040204" pitchFamily="34" charset="0"/>
                <a:sym typeface="+mn-ea"/>
              </a:rPr>
              <a:t>Key contributions:</a:t>
            </a:r>
            <a:r>
              <a:rPr lang="en-IN" dirty="0">
                <a:latin typeface="Verdana" panose="020B0604030504040204" pitchFamily="34" charset="0"/>
                <a:ea typeface="Verdana" panose="020B0604030504040204" pitchFamily="34" charset="0"/>
                <a:sym typeface="+mn-ea"/>
              </a:rPr>
              <a:t> B.Thanuja</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sym typeface="+mn-ea"/>
              </a:rPr>
              <a:t>Experimental Setup</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sym typeface="+mn-ea"/>
              </a:rPr>
              <a:t>Testing Datasets</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sym typeface="+mn-ea"/>
              </a:rPr>
              <a:t>Result Analysis</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sym typeface="+mn-ea"/>
              </a:rPr>
              <a:t>Report Writing </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b="1" dirty="0">
                <a:latin typeface="Verdana" panose="020B0604030504040204" pitchFamily="34" charset="0"/>
                <a:ea typeface="Verdana" panose="020B0604030504040204" pitchFamily="34" charset="0"/>
                <a:sym typeface="+mn-ea"/>
              </a:rPr>
              <a:t>Key contributions:</a:t>
            </a:r>
            <a:r>
              <a:rPr lang="en-IN" dirty="0">
                <a:latin typeface="Verdana" panose="020B0604030504040204" pitchFamily="34" charset="0"/>
                <a:ea typeface="Verdana" panose="020B0604030504040204" pitchFamily="34" charset="0"/>
                <a:sym typeface="+mn-ea"/>
              </a:rPr>
              <a:t> S.Mohammad Khwaja Moinuddin </a:t>
            </a:r>
            <a:endParaRPr lang="en-IN" dirty="0">
              <a:latin typeface="Verdana" panose="020B0604030504040204" pitchFamily="34" charset="0"/>
              <a:ea typeface="Verdana" panose="020B0604030504040204" pitchFamily="34" charset="0"/>
            </a:endParaRPr>
          </a:p>
          <a:p>
            <a:pPr marL="0" lvl="1" indent="-285750">
              <a:buFont typeface="Arial" panose="020B0604020202020204" pitchFamily="34" charset="0"/>
              <a:buChar char="•"/>
            </a:pPr>
            <a:r>
              <a:rPr lang="en-IN" dirty="0">
                <a:latin typeface="Verdana" panose="020B0604030504040204" pitchFamily="34" charset="0"/>
                <a:ea typeface="Verdana" panose="020B0604030504040204" pitchFamily="34" charset="0"/>
                <a:sym typeface="+mn-ea"/>
              </a:rPr>
              <a:t>Testing Datasets</a:t>
            </a:r>
          </a:p>
          <a:p>
            <a:pPr marL="0" lvl="1" indent="-285750">
              <a:buFont typeface="Arial" panose="020B0604020202020204" pitchFamily="34" charset="0"/>
              <a:buChar char="•"/>
            </a:pPr>
            <a:r>
              <a:rPr lang="en-IN" dirty="0">
                <a:latin typeface="Verdana" panose="020B0604030504040204" pitchFamily="34" charset="0"/>
                <a:ea typeface="Verdana" panose="020B0604030504040204" pitchFamily="34" charset="0"/>
                <a:sym typeface="+mn-ea"/>
              </a:rPr>
              <a:t>Coding</a:t>
            </a:r>
          </a:p>
          <a:p>
            <a:pPr marL="0" lvl="1" indent="-285750">
              <a:buFont typeface="Arial" panose="020B0604020202020204" pitchFamily="34" charset="0"/>
              <a:buChar char="•"/>
            </a:pPr>
            <a:r>
              <a:rPr lang="en-IN" dirty="0">
                <a:latin typeface="Verdana" panose="020B0604030504040204" pitchFamily="34" charset="0"/>
                <a:ea typeface="Verdana" panose="020B0604030504040204" pitchFamily="34" charset="0"/>
                <a:sym typeface="+mn-ea"/>
              </a:rPr>
              <a:t>Paper Research</a:t>
            </a:r>
            <a:endParaRPr lang="en-IN" dirty="0">
              <a:latin typeface="Verdana" panose="020B0604030504040204" pitchFamily="34" charset="0"/>
              <a:ea typeface="Verdana" panose="020B0604030504040204" pitchFamily="34" charset="0"/>
            </a:endParaRPr>
          </a:p>
          <a:p>
            <a:pPr marL="0" marR="0" lvl="1"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sym typeface="+mn-ea"/>
              </a:rPr>
              <a:t>Feature Extraction</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Font typeface="Arial" panose="020B0604020202020204" pitchFamily="34" charset="0"/>
              <a:buNone/>
            </a:pPr>
            <a:endParaRPr lang="en-IN" dirty="0">
              <a:latin typeface="Verdana" panose="020B0604030504040204" pitchFamily="34" charset="0"/>
              <a:ea typeface="Verdana" panose="020B060403050404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dirty="0"/>
          </a:p>
        </p:txBody>
      </p:sp>
      <p:sp>
        <p:nvSpPr>
          <p:cNvPr id="4"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Conclusion &amp; Future Work</a:t>
            </a:r>
            <a:endParaRPr lang="en-US"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 name="Google Shape;125;p3"/>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Summary and Conclusion </a:t>
            </a: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r>
              <a:rPr lang="en-US" altLang="en-GB" dirty="0">
                <a:latin typeface="Verdana" panose="020B0604030504040204" pitchFamily="34" charset="0"/>
                <a:ea typeface="Verdana" panose="020B0604030504040204" pitchFamily="34" charset="0"/>
              </a:rPr>
              <a:t>In our project, we explored various color spaces such as YCbCr, LAB, and LCH and performed fusion using the Laplacian Pyramid (LP) fusion method to combine visible and infrared images. We conducted fusion experiments across different color spaces and tabulated the processing time for image fusion using both CUDA and CPU implementations. Additionally, we evaluated performance metrics, including PSNR, SSIM, and entropy, and displayed the average values for each color space.  </a:t>
            </a:r>
          </a:p>
          <a:p>
            <a:pPr marL="0" marR="0" lvl="0" indent="0" rtl="0">
              <a:lnSpc>
                <a:spcPct val="100000"/>
              </a:lnSpc>
              <a:spcBef>
                <a:spcPts val="0"/>
              </a:spcBef>
              <a:spcAft>
                <a:spcPts val="0"/>
              </a:spcAft>
              <a:buNone/>
            </a:pPr>
            <a:endParaRPr lang="en-US" altLang="en-GB"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r>
              <a:rPr lang="en-US" altLang="en-GB" dirty="0">
                <a:latin typeface="Verdana" panose="020B0604030504040204" pitchFamily="34" charset="0"/>
                <a:ea typeface="Verdana" panose="020B0604030504040204" pitchFamily="34" charset="0"/>
              </a:rPr>
              <a:t>Detailed measurements of computational time were conducted to assess the performance of the fusion algorithms. Strategies to optimize and improve computational efficiency were investigated to ensure the methods meet real-time processing requirements. This included fine-tuning algorithm parameters and exploring hardware acceleration techniques to enhance processing speed and overall system performance. These modifications have improved the quality and efficiency of the fused images, making them more suitable for real-time applications in areas like surveillance, medical imaging, and remote sensing.</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r>
              <a:rPr lang="en-IN" b="1" dirty="0">
                <a:latin typeface="Verdana" panose="020B0604030504040204" pitchFamily="34" charset="0"/>
                <a:ea typeface="Verdana" panose="020B0604030504040204" pitchFamily="34" charset="0"/>
              </a:rPr>
              <a:t>Future Work</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sym typeface="+mn-ea"/>
            </a:endParaRPr>
          </a:p>
          <a:p>
            <a:pPr marR="0" lvl="0" rtl="0">
              <a:lnSpc>
                <a:spcPct val="100000"/>
              </a:lnSpc>
              <a:spcBef>
                <a:spcPts val="0"/>
              </a:spcBef>
              <a:spcAft>
                <a:spcPts val="0"/>
              </a:spcAft>
            </a:pPr>
            <a:r>
              <a:rPr lang="en-IN" dirty="0">
                <a:latin typeface="Verdana" panose="020B0604030504040204" pitchFamily="34" charset="0"/>
                <a:ea typeface="Verdana" panose="020B0604030504040204" pitchFamily="34" charset="0"/>
                <a:sym typeface="+mn-ea"/>
              </a:rPr>
              <a:t>In future work, the implementation of the modified image fusion methods on the NVIDIA Jetson Nano platform will be explored to leverage its computational capabilities for real-time applications.  </a:t>
            </a:r>
            <a:endParaRPr lang="en-IN" dirty="0">
              <a:latin typeface="Verdana" panose="020B0604030504040204" pitchFamily="34" charset="0"/>
              <a:ea typeface="Verdana" panose="020B060403050404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dirty="0"/>
          </a:p>
        </p:txBody>
      </p:sp>
      <p:sp>
        <p:nvSpPr>
          <p:cNvPr id="5"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Project Plan</a:t>
            </a:r>
            <a:endParaRPr dirty="0"/>
          </a:p>
        </p:txBody>
      </p:sp>
      <p:pic>
        <p:nvPicPr>
          <p:cNvPr id="4" name="Picture Placeholder 3"/>
          <p:cNvPicPr>
            <a:picLocks noGrp="1" noChangeAspect="1"/>
          </p:cNvPicPr>
          <p:nvPr>
            <p:ph type="pic" idx="2"/>
          </p:nvPr>
        </p:nvPicPr>
        <p:blipFill>
          <a:blip r:embed="rId3"/>
          <a:stretch>
            <a:fillRect/>
          </a:stretch>
        </p:blipFill>
        <p:spPr>
          <a:xfrm>
            <a:off x="1137920" y="1790065"/>
            <a:ext cx="9915525" cy="32766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g2fee63df26b_0_0"/>
          <p:cNvSpPr txBox="1"/>
          <p:nvPr/>
        </p:nvSpPr>
        <p:spPr>
          <a:xfrm>
            <a:off x="1233714" y="2607717"/>
            <a:ext cx="9724500" cy="1862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500"/>
              <a:buFont typeface="Arial" panose="020B0604020202020204"/>
              <a:buNone/>
            </a:pPr>
            <a:r>
              <a:rPr lang="en-US" sz="11500" b="1" i="0" u="none" strike="noStrike" cap="none">
                <a:solidFill>
                  <a:srgbClr val="007069"/>
                </a:solidFill>
                <a:latin typeface="Open Sans" panose="020B0606030504020204"/>
                <a:ea typeface="Open Sans" panose="020B0606030504020204"/>
                <a:cs typeface="Open Sans" panose="020B0606030504020204"/>
                <a:sym typeface="Open Sans" panose="020B0606030504020204"/>
              </a:rPr>
              <a:t>THANK </a:t>
            </a:r>
            <a:r>
              <a:rPr lang="en-US" sz="11500" b="1" i="0" u="none" strike="noStrike" cap="none">
                <a:solidFill>
                  <a:srgbClr val="A5A5A5"/>
                </a:solidFill>
                <a:latin typeface="Open Sans" panose="020B0606030504020204"/>
                <a:ea typeface="Open Sans" panose="020B0606030504020204"/>
                <a:cs typeface="Open Sans" panose="020B0606030504020204"/>
                <a:sym typeface="Open Sans" panose="020B0606030504020204"/>
              </a:rPr>
              <a:t>YOU</a:t>
            </a:r>
            <a:endPara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endParaRPr>
          </a:p>
        </p:txBody>
      </p:sp>
      <p:sp>
        <p:nvSpPr>
          <p:cNvPr id="744" name="Google Shape;744;g2fee63df26b_0_0"/>
          <p:cNvSpPr txBox="1"/>
          <p:nvPr/>
        </p:nvSpPr>
        <p:spPr>
          <a:xfrm>
            <a:off x="1596571" y="4466045"/>
            <a:ext cx="8998800"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panose="020B0604020202020204"/>
              <a:buNone/>
            </a:pPr>
            <a:r>
              <a:rPr lang="en-US" sz="2000" b="1" dirty="0">
                <a:solidFill>
                  <a:srgbClr val="7F7F7F"/>
                </a:solidFill>
                <a:latin typeface="Open Sans" panose="020B0606030504020204"/>
                <a:ea typeface="Open Sans" panose="020B0606030504020204"/>
                <a:cs typeface="Open Sans" panose="020B0606030504020204"/>
                <a:sym typeface="Open Sans" panose="020B0606030504020204"/>
              </a:rPr>
              <a:t>Have a Great Day ! </a:t>
            </a:r>
            <a:endParaRPr sz="1400" b="0" i="0" u="none" strike="noStrike" cap="none" dirty="0">
              <a:solidFill>
                <a:srgbClr val="000000"/>
              </a:solidFill>
              <a:latin typeface="Aharoni" panose="02010803020104030203"/>
              <a:ea typeface="Aharoni" panose="02010803020104030203"/>
              <a:cs typeface="Aharoni" panose="02010803020104030203"/>
              <a:sym typeface="Aharoni" panose="02010803020104030203"/>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4294967295"/>
          </p:nvPr>
        </p:nvSpPr>
        <p:spPr>
          <a:xfrm>
            <a:off x="0" y="0"/>
            <a:ext cx="0" cy="0"/>
          </a:xfrm>
        </p:spPr>
        <p:txBody>
          <a:bodyPr/>
          <a:lstStyle/>
          <a:p>
            <a:pPr marL="0" lvl="0" indent="0" algn="r" rtl="0">
              <a:spcBef>
                <a:spcPts val="0"/>
              </a:spcBef>
              <a:spcAft>
                <a:spcPts val="0"/>
              </a:spcAft>
              <a:buNone/>
            </a:pPr>
            <a:fld id="{00000000-1234-1234-1234-123412341234}" type="slidenum">
              <a:rPr lang="en-US"/>
              <a:t>4</a:t>
            </a:fld>
            <a:endParaRPr dirty="0"/>
          </a:p>
        </p:txBody>
      </p:sp>
      <p:graphicFrame>
        <p:nvGraphicFramePr>
          <p:cNvPr id="4" name="Picture Placeholder 3"/>
          <p:cNvGraphicFramePr>
            <a:graphicFrameLocks noGrp="1"/>
          </p:cNvGraphicFramePr>
          <p:nvPr>
            <p:ph type="pic" idx="2"/>
            <p:custDataLst>
              <p:tags r:id="rId1"/>
            </p:custDataLst>
          </p:nvPr>
        </p:nvGraphicFramePr>
        <p:xfrm>
          <a:off x="71755" y="1201420"/>
          <a:ext cx="11939905" cy="5582920"/>
        </p:xfrm>
        <a:graphic>
          <a:graphicData uri="http://schemas.openxmlformats.org/drawingml/2006/table">
            <a:tbl>
              <a:tblPr firstRow="1" bandRow="1">
                <a:tableStyleId>{5C22544A-7EE6-4342-B048-85BDC9FD1C3A}</a:tableStyleId>
              </a:tblPr>
              <a:tblGrid>
                <a:gridCol w="579755">
                  <a:extLst>
                    <a:ext uri="{9D8B030D-6E8A-4147-A177-3AD203B41FA5}">
                      <a16:colId xmlns:a16="http://schemas.microsoft.com/office/drawing/2014/main" val="20000"/>
                    </a:ext>
                  </a:extLst>
                </a:gridCol>
                <a:gridCol w="1558925">
                  <a:extLst>
                    <a:ext uri="{9D8B030D-6E8A-4147-A177-3AD203B41FA5}">
                      <a16:colId xmlns:a16="http://schemas.microsoft.com/office/drawing/2014/main" val="20001"/>
                    </a:ext>
                  </a:extLst>
                </a:gridCol>
                <a:gridCol w="1488440">
                  <a:extLst>
                    <a:ext uri="{9D8B030D-6E8A-4147-A177-3AD203B41FA5}">
                      <a16:colId xmlns:a16="http://schemas.microsoft.com/office/drawing/2014/main" val="20002"/>
                    </a:ext>
                  </a:extLst>
                </a:gridCol>
                <a:gridCol w="1682750">
                  <a:extLst>
                    <a:ext uri="{9D8B030D-6E8A-4147-A177-3AD203B41FA5}">
                      <a16:colId xmlns:a16="http://schemas.microsoft.com/office/drawing/2014/main" val="20003"/>
                    </a:ext>
                  </a:extLst>
                </a:gridCol>
                <a:gridCol w="6630035">
                  <a:extLst>
                    <a:ext uri="{9D8B030D-6E8A-4147-A177-3AD203B41FA5}">
                      <a16:colId xmlns:a16="http://schemas.microsoft.com/office/drawing/2014/main" val="20004"/>
                    </a:ext>
                  </a:extLst>
                </a:gridCol>
              </a:tblGrid>
              <a:tr h="410845">
                <a:tc>
                  <a:txBody>
                    <a:bodyPr/>
                    <a:lstStyle/>
                    <a:p>
                      <a:pPr>
                        <a:buNone/>
                      </a:pPr>
                      <a:r>
                        <a:rPr lang="en-US"/>
                        <a:t>S.No</a:t>
                      </a:r>
                    </a:p>
                  </a:txBody>
                  <a:tcPr/>
                </a:tc>
                <a:tc>
                  <a:txBody>
                    <a:bodyPr/>
                    <a:lstStyle/>
                    <a:p>
                      <a:pPr>
                        <a:buNone/>
                      </a:pPr>
                      <a:r>
                        <a:rPr lang="en-US"/>
                        <a:t>Title</a:t>
                      </a:r>
                    </a:p>
                  </a:txBody>
                  <a:tcPr/>
                </a:tc>
                <a:tc>
                  <a:txBody>
                    <a:bodyPr/>
                    <a:lstStyle/>
                    <a:p>
                      <a:pPr>
                        <a:buNone/>
                      </a:pPr>
                      <a:r>
                        <a:rPr lang="en-US"/>
                        <a:t>Autor</a:t>
                      </a:r>
                    </a:p>
                  </a:txBody>
                  <a:tcPr/>
                </a:tc>
                <a:tc>
                  <a:txBody>
                    <a:bodyPr/>
                    <a:lstStyle/>
                    <a:p>
                      <a:pPr>
                        <a:buNone/>
                      </a:pPr>
                      <a:r>
                        <a:rPr lang="en-US"/>
                        <a:t>Published In</a:t>
                      </a:r>
                    </a:p>
                  </a:txBody>
                  <a:tcPr/>
                </a:tc>
                <a:tc>
                  <a:txBody>
                    <a:bodyPr/>
                    <a:lstStyle/>
                    <a:p>
                      <a:pPr>
                        <a:buNone/>
                      </a:pPr>
                      <a:r>
                        <a:rPr lang="en-US"/>
                        <a:t>Objective</a:t>
                      </a:r>
                    </a:p>
                  </a:txBody>
                  <a:tcPr/>
                </a:tc>
                <a:extLst>
                  <a:ext uri="{0D108BD9-81ED-4DB2-BD59-A6C34878D82A}">
                    <a16:rowId xmlns:a16="http://schemas.microsoft.com/office/drawing/2014/main" val="10000"/>
                  </a:ext>
                </a:extLst>
              </a:tr>
              <a:tr h="3197225">
                <a:tc>
                  <a:txBody>
                    <a:bodyPr/>
                    <a:lstStyle/>
                    <a:p>
                      <a:pPr>
                        <a:buNone/>
                      </a:pPr>
                      <a:r>
                        <a:rPr lang="en-US"/>
                        <a:t>1</a:t>
                      </a:r>
                    </a:p>
                  </a:txBody>
                  <a:tcPr/>
                </a:tc>
                <a:tc>
                  <a:txBody>
                    <a:bodyPr/>
                    <a:lstStyle/>
                    <a:p>
                      <a:pPr>
                        <a:buNone/>
                      </a:pPr>
                      <a:r>
                        <a:rPr lang="en-US"/>
                        <a:t>A Colour-Focused Visible and Infrared Image</a:t>
                      </a:r>
                    </a:p>
                    <a:p>
                      <a:pPr>
                        <a:buNone/>
                      </a:pPr>
                      <a:r>
                        <a:rPr lang="en-US"/>
                        <a:t> Fusion Framework for Aiding Human Perception</a:t>
                      </a:r>
                    </a:p>
                  </a:txBody>
                  <a:tcPr/>
                </a:tc>
                <a:tc>
                  <a:txBody>
                    <a:bodyPr/>
                    <a:lstStyle/>
                    <a:p>
                      <a:pPr>
                        <a:buNone/>
                      </a:pPr>
                      <a:r>
                        <a:rPr lang="en-US"/>
                        <a:t> Nithin Eswarappa, Shefali Waldekar, Jeevan K.M, Bikram Kumar Vivek and Koshy George</a:t>
                      </a:r>
                    </a:p>
                  </a:txBody>
                  <a:tcPr/>
                </a:tc>
                <a:tc>
                  <a:txBody>
                    <a:bodyPr/>
                    <a:lstStyle/>
                    <a:p>
                      <a:pPr>
                        <a:buNone/>
                      </a:pPr>
                      <a:r>
                        <a:rPr lang="en-US"/>
                        <a:t>2024 IEEE International Conference on Electronics, Computing and Communication Technologies (CONECCT)</a:t>
                      </a:r>
                    </a:p>
                    <a:p>
                      <a:pPr>
                        <a:buNone/>
                      </a:pPr>
                      <a:r>
                        <a:rPr lang="en-US"/>
                        <a:t>Date of Conference: 12-14 July 2024</a:t>
                      </a:r>
                    </a:p>
                    <a:p>
                      <a:pPr>
                        <a:buNone/>
                      </a:pPr>
                      <a:r>
                        <a:rPr lang="en-US"/>
                        <a:t>Date Added to IEEE Xplore: 20 September 2024</a:t>
                      </a:r>
                    </a:p>
                  </a:txBody>
                  <a:tcPr/>
                </a:tc>
                <a:tc>
                  <a:txBody>
                    <a:bodyPr/>
                    <a:lstStyle/>
                    <a:p>
                      <a:pPr>
                        <a:buNone/>
                      </a:pPr>
                      <a:r>
                        <a:rPr lang="en-US"/>
                        <a:t>Image fusion methods are required when images from the same or different sensors are available. In several applications, photographs from a colour camera are often fused with thermal infrared (medium-wave or long-wave) images. This paper focuses on those applications (typically security and surveillance) wherein the fused images are used by a human operator who will, in turn, make critical decisions. This paper presents two frameworks for fusing colour and infrared images, one in the red-green-blue (RGB) colour space and the other in lightness-chroma-hue (LCH) colour space. We compare qualitatively and quantitatively the performance of five existing fusion methods that work best in this scenario. The study is carried out across two datasets. Quantitatively, four existing metrics are used to analyse the performance. In addition, this paper proposes a performance metric that appeals to human perception and measures how well colour, edge, and contrast information are transferred to the fused image.</a:t>
                      </a:r>
                    </a:p>
                  </a:txBody>
                  <a:tcPr/>
                </a:tc>
                <a:extLst>
                  <a:ext uri="{0D108BD9-81ED-4DB2-BD59-A6C34878D82A}">
                    <a16:rowId xmlns:a16="http://schemas.microsoft.com/office/drawing/2014/main" val="10001"/>
                  </a:ext>
                </a:extLst>
              </a:tr>
              <a:tr h="1867535">
                <a:tc>
                  <a:txBody>
                    <a:bodyPr/>
                    <a:lstStyle/>
                    <a:p>
                      <a:pPr>
                        <a:buNone/>
                      </a:pPr>
                      <a:r>
                        <a:rPr lang="en-US"/>
                        <a:t>2</a:t>
                      </a:r>
                    </a:p>
                  </a:txBody>
                  <a:tcPr/>
                </a:tc>
                <a:tc>
                  <a:txBody>
                    <a:bodyPr/>
                    <a:lstStyle/>
                    <a:p>
                      <a:pPr>
                        <a:buNone/>
                      </a:pPr>
                      <a:r>
                        <a:rPr lang="en-US"/>
                        <a:t>Infrared and visible image fusion based on domain transform filtering and sparse representation</a:t>
                      </a:r>
                    </a:p>
                  </a:txBody>
                  <a:tcPr/>
                </a:tc>
                <a:tc>
                  <a:txBody>
                    <a:bodyPr/>
                    <a:lstStyle/>
                    <a:p>
                      <a:pPr>
                        <a:buNone/>
                      </a:pPr>
                      <a:r>
                        <a:rPr lang="en-US" sz="1400">
                          <a:sym typeface="+mn-ea"/>
                        </a:rPr>
                        <a:t>Xilai Li , </a:t>
                      </a:r>
                      <a:endParaRPr lang="en-US" sz="1400"/>
                    </a:p>
                    <a:p>
                      <a:pPr>
                        <a:buNone/>
                      </a:pPr>
                      <a:r>
                        <a:rPr lang="en-US" sz="1400">
                          <a:sym typeface="+mn-ea"/>
                        </a:rPr>
                        <a:t>Haishu Tan, </a:t>
                      </a:r>
                      <a:endParaRPr lang="en-US" sz="1400"/>
                    </a:p>
                    <a:p>
                      <a:pPr>
                        <a:buNone/>
                      </a:pPr>
                      <a:r>
                        <a:rPr lang="en-US" sz="1400">
                          <a:sym typeface="+mn-ea"/>
                        </a:rPr>
                        <a:t>Fuqiang Zhou, </a:t>
                      </a:r>
                      <a:endParaRPr lang="en-US" sz="1400"/>
                    </a:p>
                    <a:p>
                      <a:pPr>
                        <a:buNone/>
                      </a:pPr>
                      <a:r>
                        <a:rPr lang="en-US" sz="1400">
                          <a:sym typeface="+mn-ea"/>
                        </a:rPr>
                        <a:t>Gao Wang,</a:t>
                      </a:r>
                      <a:endParaRPr lang="en-US" sz="1400"/>
                    </a:p>
                    <a:p>
                      <a:pPr>
                        <a:buNone/>
                      </a:pPr>
                      <a:r>
                        <a:rPr lang="en-US" sz="1400">
                          <a:sym typeface="+mn-ea"/>
                        </a:rPr>
                        <a:t>Xiaosong Li</a:t>
                      </a:r>
                      <a:endParaRPr lang="en-US"/>
                    </a:p>
                  </a:txBody>
                  <a:tcPr/>
                </a:tc>
                <a:tc>
                  <a:txBody>
                    <a:bodyPr/>
                    <a:lstStyle/>
                    <a:p>
                      <a:pPr>
                        <a:buNone/>
                      </a:pPr>
                      <a:r>
                        <a:rPr lang="en-US" sz="1400">
                          <a:sym typeface="+mn-ea"/>
                        </a:rPr>
                        <a:t>June 2023, Infrared Physics &amp; Technology</a:t>
                      </a:r>
                      <a:endParaRPr lang="en-US" sz="1400"/>
                    </a:p>
                    <a:p>
                      <a:pPr>
                        <a:buNone/>
                      </a:pPr>
                      <a:r>
                        <a:rPr lang="en-US" sz="1400">
                          <a:sym typeface="+mn-ea"/>
                        </a:rPr>
                        <a:t>Volume 131, 104701</a:t>
                      </a:r>
                      <a:endParaRPr lang="en-US" sz="1400"/>
                    </a:p>
                    <a:p>
                      <a:pPr>
                        <a:buNone/>
                      </a:pPr>
                      <a:endParaRPr lang="en-US"/>
                    </a:p>
                  </a:txBody>
                  <a:tcPr/>
                </a:tc>
                <a:tc>
                  <a:txBody>
                    <a:bodyPr/>
                    <a:lstStyle/>
                    <a:p>
                      <a:pPr>
                        <a:buNone/>
                      </a:pPr>
                      <a:r>
                        <a:rPr lang="en-US"/>
                        <a:t>This paper presents a new method for combining infrared and visible images to provide clearer and more detailed images of complex scenes. The process involves breaking the images into simpler base layers and detailed layers. The detailed layers are merged using a technique that enhances important features. A special filter (DTF) is used to combine the base layers while keeping key structures and edges intact. This approach helps retain important details from both images. Tests show that the method produces better results than other existing methods, both visually and in terms of measurable quality.</a:t>
                      </a:r>
                    </a:p>
                  </a:txBody>
                  <a:tcPr/>
                </a:tc>
                <a:extLst>
                  <a:ext uri="{0D108BD9-81ED-4DB2-BD59-A6C34878D82A}">
                    <a16:rowId xmlns:a16="http://schemas.microsoft.com/office/drawing/2014/main" val="10002"/>
                  </a:ext>
                </a:extLst>
              </a:tr>
            </a:tbl>
          </a:graphicData>
        </a:graphic>
      </p:graphicFrame>
      <p:sp>
        <p:nvSpPr>
          <p:cNvPr id="5" name="Text Box 4"/>
          <p:cNvSpPr txBox="1"/>
          <p:nvPr/>
        </p:nvSpPr>
        <p:spPr>
          <a:xfrm>
            <a:off x="1060450" y="158750"/>
            <a:ext cx="10372090" cy="462280"/>
          </a:xfrm>
          <a:prstGeom prst="rect">
            <a:avLst/>
          </a:prstGeom>
          <a:noFill/>
        </p:spPr>
        <p:txBody>
          <a:bodyPr wrap="square" rtlCol="0" anchor="t">
            <a:noAutofit/>
          </a:bodyPr>
          <a:lstStyle/>
          <a:p>
            <a:pPr marL="0" marR="0" lvl="0" indent="0" algn="ctr" rtl="0">
              <a:lnSpc>
                <a:spcPct val="100000"/>
              </a:lnSpc>
              <a:spcBef>
                <a:spcPts val="0"/>
              </a:spcBef>
              <a:spcAft>
                <a:spcPts val="0"/>
              </a:spcAft>
              <a:buNone/>
            </a:pPr>
            <a:r>
              <a:rPr lang="en-US" sz="2400" b="1" dirty="0">
                <a:latin typeface="Montserrat" panose="00000500000000000000"/>
                <a:sym typeface="Montserrat" panose="00000500000000000000"/>
              </a:rPr>
              <a:t>Literature Survey </a:t>
            </a:r>
            <a:endParaRPr lang="en-US" altLang="en-US" sz="2400" b="1" dirty="0">
              <a:latin typeface="Montserrat" panose="00000500000000000000"/>
              <a:sym typeface="Montserrat" panose="00000500000000000000"/>
            </a:endParaRPr>
          </a:p>
        </p:txBody>
      </p:sp>
      <p:sp>
        <p:nvSpPr>
          <p:cNvPr id="6" name="Text Box 5"/>
          <p:cNvSpPr txBox="1"/>
          <p:nvPr/>
        </p:nvSpPr>
        <p:spPr>
          <a:xfrm>
            <a:off x="168910" y="697865"/>
            <a:ext cx="1855470" cy="426085"/>
          </a:xfrm>
          <a:prstGeom prst="rect">
            <a:avLst/>
          </a:prstGeom>
          <a:noFill/>
        </p:spPr>
        <p:txBody>
          <a:bodyPr wrap="square" rtlCol="0" anchor="t">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sym typeface="+mn-ea"/>
              </a:rPr>
              <a:t>Key Publications </a:t>
            </a:r>
            <a:endParaRPr lang="en-IN" altLang="en-US" b="1" dirty="0">
              <a:latin typeface="Verdana" panose="020B0604030504040204" pitchFamily="34" charset="0"/>
              <a:ea typeface="Verdana" panose="020B0604030504040204" pitchFamily="34" charset="0"/>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4294967295"/>
          </p:nvPr>
        </p:nvSpPr>
        <p:spPr>
          <a:xfrm>
            <a:off x="0" y="0"/>
            <a:ext cx="0" cy="0"/>
          </a:xfrm>
        </p:spPr>
        <p:txBody>
          <a:bodyPr/>
          <a:lstStyle/>
          <a:p>
            <a:pPr marL="0" lvl="0" indent="0" algn="r" rtl="0">
              <a:spcBef>
                <a:spcPts val="0"/>
              </a:spcBef>
              <a:spcAft>
                <a:spcPts val="0"/>
              </a:spcAft>
              <a:buNone/>
            </a:pPr>
            <a:fld id="{00000000-1234-1234-1234-123412341234}" type="slidenum">
              <a:rPr lang="en-US"/>
              <a:t>5</a:t>
            </a:fld>
            <a:endParaRPr dirty="0"/>
          </a:p>
        </p:txBody>
      </p:sp>
      <p:sp>
        <p:nvSpPr>
          <p:cNvPr id="4" name="Text Box 3"/>
          <p:cNvSpPr txBox="1"/>
          <p:nvPr/>
        </p:nvSpPr>
        <p:spPr>
          <a:xfrm>
            <a:off x="228600" y="264160"/>
            <a:ext cx="1831340" cy="495300"/>
          </a:xfrm>
          <a:prstGeom prst="rect">
            <a:avLst/>
          </a:prstGeom>
          <a:noFill/>
        </p:spPr>
        <p:txBody>
          <a:bodyPr wrap="square" rtlCol="0" anchor="t">
            <a:noAutofit/>
          </a:bodyPr>
          <a:lstStyle/>
          <a:p>
            <a:r>
              <a:rPr lang="en-IN" b="1" dirty="0">
                <a:latin typeface="Verdana" panose="020B0604030504040204" pitchFamily="34" charset="0"/>
                <a:ea typeface="Verdana" panose="020B0604030504040204" pitchFamily="34" charset="0"/>
                <a:sym typeface="+mn-ea"/>
              </a:rPr>
              <a:t>Key Resources</a:t>
            </a:r>
            <a:endParaRPr lang="en-IN" altLang="en-US" b="1" dirty="0">
              <a:latin typeface="Verdana" panose="020B0604030504040204" pitchFamily="34" charset="0"/>
              <a:ea typeface="Verdana" panose="020B0604030504040204" pitchFamily="34" charset="0"/>
              <a:sym typeface="+mn-ea"/>
            </a:endParaRPr>
          </a:p>
        </p:txBody>
      </p:sp>
      <p:graphicFrame>
        <p:nvGraphicFramePr>
          <p:cNvPr id="5" name="Picture Placeholder 4"/>
          <p:cNvGraphicFramePr>
            <a:graphicFrameLocks noGrp="1"/>
          </p:cNvGraphicFramePr>
          <p:nvPr>
            <p:ph type="pic" idx="2"/>
            <p:custDataLst>
              <p:tags r:id="rId1"/>
            </p:custDataLst>
          </p:nvPr>
        </p:nvGraphicFramePr>
        <p:xfrm>
          <a:off x="324485" y="758825"/>
          <a:ext cx="11722735" cy="2312035"/>
        </p:xfrm>
        <a:graphic>
          <a:graphicData uri="http://schemas.openxmlformats.org/drawingml/2006/table">
            <a:tbl>
              <a:tblPr firstRow="1" bandRow="1">
                <a:tableStyleId>{5C22544A-7EE6-4342-B048-85BDC9FD1C3A}</a:tableStyleId>
              </a:tblPr>
              <a:tblGrid>
                <a:gridCol w="683895">
                  <a:extLst>
                    <a:ext uri="{9D8B030D-6E8A-4147-A177-3AD203B41FA5}">
                      <a16:colId xmlns:a16="http://schemas.microsoft.com/office/drawing/2014/main" val="20000"/>
                    </a:ext>
                  </a:extLst>
                </a:gridCol>
                <a:gridCol w="1531620">
                  <a:extLst>
                    <a:ext uri="{9D8B030D-6E8A-4147-A177-3AD203B41FA5}">
                      <a16:colId xmlns:a16="http://schemas.microsoft.com/office/drawing/2014/main" val="20001"/>
                    </a:ext>
                  </a:extLst>
                </a:gridCol>
                <a:gridCol w="1284605">
                  <a:extLst>
                    <a:ext uri="{9D8B030D-6E8A-4147-A177-3AD203B41FA5}">
                      <a16:colId xmlns:a16="http://schemas.microsoft.com/office/drawing/2014/main" val="20002"/>
                    </a:ext>
                  </a:extLst>
                </a:gridCol>
                <a:gridCol w="1778635">
                  <a:extLst>
                    <a:ext uri="{9D8B030D-6E8A-4147-A177-3AD203B41FA5}">
                      <a16:colId xmlns:a16="http://schemas.microsoft.com/office/drawing/2014/main" val="20003"/>
                    </a:ext>
                  </a:extLst>
                </a:gridCol>
                <a:gridCol w="6443980">
                  <a:extLst>
                    <a:ext uri="{9D8B030D-6E8A-4147-A177-3AD203B41FA5}">
                      <a16:colId xmlns:a16="http://schemas.microsoft.com/office/drawing/2014/main" val="20004"/>
                    </a:ext>
                  </a:extLst>
                </a:gridCol>
              </a:tblGrid>
              <a:tr h="372745">
                <a:tc>
                  <a:txBody>
                    <a:bodyPr/>
                    <a:lstStyle/>
                    <a:p>
                      <a:pPr>
                        <a:buNone/>
                      </a:pPr>
                      <a:r>
                        <a:rPr lang="en-US"/>
                        <a:t>S.No</a:t>
                      </a:r>
                    </a:p>
                  </a:txBody>
                  <a:tcPr/>
                </a:tc>
                <a:tc>
                  <a:txBody>
                    <a:bodyPr/>
                    <a:lstStyle/>
                    <a:p>
                      <a:pPr>
                        <a:buNone/>
                      </a:pPr>
                      <a:r>
                        <a:rPr lang="en-US"/>
                        <a:t>Title</a:t>
                      </a:r>
                    </a:p>
                  </a:txBody>
                  <a:tcPr/>
                </a:tc>
                <a:tc>
                  <a:txBody>
                    <a:bodyPr/>
                    <a:lstStyle/>
                    <a:p>
                      <a:pPr>
                        <a:buNone/>
                      </a:pPr>
                      <a:r>
                        <a:rPr lang="en-US"/>
                        <a:t>Author</a:t>
                      </a:r>
                    </a:p>
                  </a:txBody>
                  <a:tcPr/>
                </a:tc>
                <a:tc>
                  <a:txBody>
                    <a:bodyPr/>
                    <a:lstStyle/>
                    <a:p>
                      <a:pPr>
                        <a:buNone/>
                      </a:pPr>
                      <a:r>
                        <a:rPr lang="en-US"/>
                        <a:t>Published In</a:t>
                      </a:r>
                    </a:p>
                  </a:txBody>
                  <a:tcPr/>
                </a:tc>
                <a:tc>
                  <a:txBody>
                    <a:bodyPr/>
                    <a:lstStyle/>
                    <a:p>
                      <a:pPr>
                        <a:buNone/>
                      </a:pPr>
                      <a:r>
                        <a:rPr lang="en-US"/>
                        <a:t>Objective</a:t>
                      </a:r>
                    </a:p>
                  </a:txBody>
                  <a:tcPr/>
                </a:tc>
                <a:extLst>
                  <a:ext uri="{0D108BD9-81ED-4DB2-BD59-A6C34878D82A}">
                    <a16:rowId xmlns:a16="http://schemas.microsoft.com/office/drawing/2014/main" val="10000"/>
                  </a:ext>
                </a:extLst>
              </a:tr>
              <a:tr h="1939290">
                <a:tc>
                  <a:txBody>
                    <a:bodyPr/>
                    <a:lstStyle/>
                    <a:p>
                      <a:pPr>
                        <a:buNone/>
                      </a:pPr>
                      <a:r>
                        <a:rPr lang="en-US"/>
                        <a:t>1</a:t>
                      </a:r>
                    </a:p>
                  </a:txBody>
                  <a:tcPr/>
                </a:tc>
                <a:tc>
                  <a:txBody>
                    <a:bodyPr/>
                    <a:lstStyle/>
                    <a:p>
                      <a:pPr>
                        <a:buNone/>
                      </a:pPr>
                      <a:r>
                        <a:rPr lang="en-US"/>
                        <a:t>Image Fusion technique using Multi-resolution singular Value decomposition</a:t>
                      </a:r>
                    </a:p>
                  </a:txBody>
                  <a:tcPr/>
                </a:tc>
                <a:tc>
                  <a:txBody>
                    <a:bodyPr/>
                    <a:lstStyle/>
                    <a:p>
                      <a:pPr>
                        <a:buNone/>
                      </a:pPr>
                      <a:r>
                        <a:rPr lang="en-US"/>
                        <a:t>V.P.S. Naidu</a:t>
                      </a:r>
                    </a:p>
                  </a:txBody>
                  <a:tcPr/>
                </a:tc>
                <a:tc>
                  <a:txBody>
                    <a:bodyPr/>
                    <a:lstStyle/>
                    <a:p>
                      <a:pPr>
                        <a:buNone/>
                      </a:pPr>
                      <a:r>
                        <a:rPr lang="en-US" sz="1400">
                          <a:sym typeface="+mn-ea"/>
                        </a:rPr>
                        <a:t>5, September 2011, </a:t>
                      </a:r>
                      <a:r>
                        <a:rPr lang="en-US"/>
                        <a:t>Defence Science Journal, Vol. 61, pp. 479-484</a:t>
                      </a:r>
                    </a:p>
                  </a:txBody>
                  <a:tcPr/>
                </a:tc>
                <a:tc>
                  <a:txBody>
                    <a:bodyPr/>
                    <a:lstStyle/>
                    <a:p>
                      <a:pPr>
                        <a:buNone/>
                      </a:pPr>
                      <a:r>
                        <a:rPr lang="en-US"/>
                        <a:t>A novel image fusion technique based on multi-resolution singular value decomposition (MSVD) has been presented and evaluated. The performance of this algorithm is compared with that of well known image fusion technique using wavelets. It is observed that image fusion by MSVD perform almost similar to that of wavelets. It is computationally very simple and it could be well suited for real time applications. Moreover, MSVD does not have a fixed set of basis vectors like FFT, DCT and wavelet etc. and its basis vectors depend on the data set. </a:t>
                      </a:r>
                    </a:p>
                  </a:txBody>
                  <a:tcPr/>
                </a:tc>
                <a:extLst>
                  <a:ext uri="{0D108BD9-81ED-4DB2-BD59-A6C34878D82A}">
                    <a16:rowId xmlns:a16="http://schemas.microsoft.com/office/drawing/2014/main" val="10001"/>
                  </a:ext>
                </a:extLst>
              </a:tr>
            </a:tbl>
          </a:graphicData>
        </a:graphic>
      </p:graphicFrame>
      <p:sp>
        <p:nvSpPr>
          <p:cNvPr id="6" name="Text Box 5"/>
          <p:cNvSpPr txBox="1"/>
          <p:nvPr/>
        </p:nvSpPr>
        <p:spPr>
          <a:xfrm>
            <a:off x="323850" y="3540760"/>
            <a:ext cx="2773045" cy="389890"/>
          </a:xfrm>
          <a:prstGeom prst="rect">
            <a:avLst/>
          </a:prstGeom>
          <a:noFill/>
        </p:spPr>
        <p:txBody>
          <a:bodyPr wrap="square" rtlCol="0" anchor="t">
            <a:noAutofit/>
          </a:bodyPr>
          <a:lstStyle/>
          <a:p>
            <a:r>
              <a:rPr lang="en-IN" b="1" dirty="0">
                <a:latin typeface="Verdana" panose="020B0604030504040204" pitchFamily="34" charset="0"/>
                <a:ea typeface="Verdana" panose="020B0604030504040204" pitchFamily="34" charset="0"/>
                <a:sym typeface="+mn-ea"/>
              </a:rPr>
              <a:t>Existing Implementations</a:t>
            </a:r>
            <a:endParaRPr lang="en-IN" altLang="en-US" b="1" dirty="0">
              <a:latin typeface="Verdana" panose="020B0604030504040204" pitchFamily="34" charset="0"/>
              <a:ea typeface="Verdana" panose="020B0604030504040204" pitchFamily="34" charset="0"/>
              <a:sym typeface="+mn-ea"/>
            </a:endParaRPr>
          </a:p>
        </p:txBody>
      </p:sp>
      <p:sp>
        <p:nvSpPr>
          <p:cNvPr id="7" name="Text Box 6"/>
          <p:cNvSpPr txBox="1"/>
          <p:nvPr/>
        </p:nvSpPr>
        <p:spPr>
          <a:xfrm>
            <a:off x="458470" y="4014470"/>
            <a:ext cx="8685530" cy="1263015"/>
          </a:xfrm>
          <a:prstGeom prst="rect">
            <a:avLst/>
          </a:prstGeom>
          <a:noFill/>
        </p:spPr>
        <p:txBody>
          <a:bodyPr wrap="square" rtlCol="0" anchor="t">
            <a:noAutofit/>
          </a:bodyPr>
          <a:lstStyle/>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sym typeface="+mn-ea"/>
              </a:rPr>
              <a:t>[LP] “The Laplacian Pyramid as a Compact Image Code”, Burt, 1983</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sym typeface="+mn-ea"/>
              </a:rPr>
              <a:t>[MST-LP]”Infrared and visible image fusion based on target-enhanced multiscale transform decomposition”, 2019</a:t>
            </a:r>
            <a:endParaRPr lang="en-IN" altLang="en-US" dirty="0">
              <a:latin typeface="Verdana" panose="020B0604030504040204" pitchFamily="34" charset="0"/>
              <a:ea typeface="Verdana" panose="020B0604030504040204" pitchFamily="34" charset="0"/>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4294967295"/>
          </p:nvPr>
        </p:nvSpPr>
        <p:spPr>
          <a:xfrm>
            <a:off x="0" y="0"/>
            <a:ext cx="0" cy="0"/>
          </a:xfrm>
        </p:spPr>
        <p:txBody>
          <a:bodyPr/>
          <a:lstStyle/>
          <a:p>
            <a:pPr marL="0" lvl="0" indent="0" algn="r" rtl="0">
              <a:spcBef>
                <a:spcPts val="0"/>
              </a:spcBef>
              <a:spcAft>
                <a:spcPts val="0"/>
              </a:spcAft>
              <a:buNone/>
            </a:pPr>
            <a:fld id="{00000000-1234-1234-1234-123412341234}" type="slidenum">
              <a:rPr lang="en-US" smtClean="0"/>
              <a:t>6</a:t>
            </a:fld>
            <a:endParaRPr lang="en-US" dirty="0"/>
          </a:p>
        </p:txBody>
      </p:sp>
      <p:sp>
        <p:nvSpPr>
          <p:cNvPr id="4"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panose="00000500000000000000"/>
                <a:sym typeface="Montserrat" panose="00000500000000000000"/>
              </a:rPr>
              <a:t>Architecture  </a:t>
            </a:r>
            <a:endParaRPr dirty="0"/>
          </a:p>
        </p:txBody>
      </p:sp>
      <p:sp>
        <p:nvSpPr>
          <p:cNvPr id="5" name="Google Shape;125;p3"/>
          <p:cNvSpPr txBox="1"/>
          <p:nvPr/>
        </p:nvSpPr>
        <p:spPr>
          <a:xfrm>
            <a:off x="452120" y="788035"/>
            <a:ext cx="5761990" cy="992505"/>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Structural Diagram</a:t>
            </a:r>
          </a:p>
          <a:p>
            <a:pPr marL="0" marR="0" lvl="0" indent="0" rtl="0">
              <a:lnSpc>
                <a:spcPct val="100000"/>
              </a:lnSpc>
              <a:spcBef>
                <a:spcPts val="0"/>
              </a:spcBef>
              <a:spcAft>
                <a:spcPts val="0"/>
              </a:spcAft>
              <a:buNone/>
            </a:pPr>
            <a:r>
              <a:rPr lang="en-IN" sz="1200" dirty="0">
                <a:latin typeface="Verdana" panose="020B0604030504040204" pitchFamily="34" charset="0"/>
                <a:ea typeface="Verdana" panose="020B0604030504040204" pitchFamily="34" charset="0"/>
              </a:rPr>
              <a:t>Block Diagram/Pin Diagram</a:t>
            </a:r>
          </a:p>
          <a:p>
            <a:pPr marL="0" marR="0" lvl="0" indent="0" rtl="0">
              <a:lnSpc>
                <a:spcPct val="100000"/>
              </a:lnSpc>
              <a:spcBef>
                <a:spcPts val="0"/>
              </a:spcBef>
              <a:spcAft>
                <a:spcPts val="0"/>
              </a:spcAft>
              <a:buNone/>
            </a:pPr>
            <a:r>
              <a:rPr lang="en-IN" sz="1200" dirty="0">
                <a:latin typeface="Verdana" panose="020B0604030504040204" pitchFamily="34" charset="0"/>
                <a:ea typeface="Verdana" panose="020B0604030504040204" pitchFamily="34" charset="0"/>
              </a:rPr>
              <a:t>Resource - </a:t>
            </a:r>
            <a:r>
              <a:rPr lang="en-IN" sz="1200" dirty="0">
                <a:latin typeface="Verdana" panose="020B0604030504040204" pitchFamily="34" charset="0"/>
                <a:ea typeface="Verdana" panose="020B0604030504040204" pitchFamily="34" charset="0"/>
                <a:hlinkClick r:id="rId2"/>
              </a:rPr>
              <a:t>https://www.lucidchart.com/pages/examples/uml_diagram_tool</a:t>
            </a:r>
            <a:r>
              <a:rPr lang="en-IN" sz="1200" dirty="0">
                <a:latin typeface="Verdana" panose="020B0604030504040204" pitchFamily="34" charset="0"/>
                <a:ea typeface="Verdana" panose="020B0604030504040204" pitchFamily="34" charset="0"/>
              </a:rPr>
              <a:t>  </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
        <p:nvSpPr>
          <p:cNvPr id="2" name="Google Shape;125;p3"/>
          <p:cNvSpPr txBox="1"/>
          <p:nvPr/>
        </p:nvSpPr>
        <p:spPr>
          <a:xfrm>
            <a:off x="6214110" y="756920"/>
            <a:ext cx="5761990" cy="893445"/>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Behaviour Diagram</a:t>
            </a:r>
          </a:p>
          <a:p>
            <a:pPr marL="0" marR="0" lvl="0" indent="0" rtl="0">
              <a:lnSpc>
                <a:spcPct val="100000"/>
              </a:lnSpc>
              <a:spcBef>
                <a:spcPts val="0"/>
              </a:spcBef>
              <a:spcAft>
                <a:spcPts val="0"/>
              </a:spcAft>
              <a:buNone/>
            </a:pPr>
            <a:r>
              <a:rPr lang="en-IN" sz="1200" dirty="0">
                <a:latin typeface="Verdana" panose="020B0604030504040204" pitchFamily="34" charset="0"/>
                <a:ea typeface="Verdana" panose="020B0604030504040204" pitchFamily="34" charset="0"/>
              </a:rPr>
              <a:t>Flow chart/ State machine</a:t>
            </a:r>
          </a:p>
          <a:p>
            <a:pPr lvl="8"/>
            <a:r>
              <a:rPr lang="en-IN" sz="1200" dirty="0">
                <a:latin typeface="Verdana" panose="020B0604030504040204" pitchFamily="34" charset="0"/>
                <a:ea typeface="Verdana" panose="020B0604030504040204" pitchFamily="34" charset="0"/>
              </a:rPr>
              <a:t>Resource - </a:t>
            </a:r>
            <a:r>
              <a:rPr lang="en-IN" sz="1200" dirty="0">
                <a:latin typeface="Verdana" panose="020B0604030504040204" pitchFamily="34" charset="0"/>
                <a:ea typeface="Verdana" panose="020B0604030504040204" pitchFamily="34" charset="0"/>
                <a:hlinkClick r:id="rId2"/>
              </a:rPr>
              <a:t>https://www.lucidchart.com/pages/examples/uml_diagram_tool</a:t>
            </a:r>
            <a:r>
              <a:rPr lang="en-IN" sz="1200" dirty="0">
                <a:latin typeface="Verdana" panose="020B0604030504040204" pitchFamily="34" charset="0"/>
                <a:ea typeface="Verdana" panose="020B0604030504040204" pitchFamily="34" charset="0"/>
              </a:rPr>
              <a:t>  </a:t>
            </a:r>
          </a:p>
          <a:p>
            <a:pPr marL="0" marR="0" lvl="0" indent="0" rtl="0">
              <a:lnSpc>
                <a:spcPct val="100000"/>
              </a:lnSpc>
              <a:spcBef>
                <a:spcPts val="0"/>
              </a:spcBef>
              <a:spcAft>
                <a:spcPts val="0"/>
              </a:spcAft>
              <a:buNone/>
            </a:pPr>
            <a:r>
              <a:rPr lang="en-IN" sz="1200" dirty="0">
                <a:latin typeface="Verdana" panose="020B0604030504040204" pitchFamily="34" charset="0"/>
                <a:ea typeface="Verdana" panose="020B0604030504040204" pitchFamily="34" charset="0"/>
              </a:rPr>
              <a:t> </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7" name="Content Placeholder 5"/>
          <p:cNvPicPr>
            <a:picLocks noGrp="1" noChangeAspect="1"/>
          </p:cNvPicPr>
          <p:nvPr>
            <p:ph type="pic" idx="2"/>
          </p:nvPr>
        </p:nvPicPr>
        <p:blipFill>
          <a:blip r:embed="rId3"/>
          <a:stretch>
            <a:fillRect/>
          </a:stretch>
        </p:blipFill>
        <p:spPr>
          <a:xfrm>
            <a:off x="2441575" y="2035810"/>
            <a:ext cx="6657975" cy="4086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4294967295"/>
          </p:nvPr>
        </p:nvSpPr>
        <p:spPr>
          <a:xfrm>
            <a:off x="0" y="0"/>
            <a:ext cx="0" cy="0"/>
          </a:xfrm>
        </p:spPr>
        <p:txBody>
          <a:bodyPr/>
          <a:lstStyle/>
          <a:p>
            <a:pPr marL="0" lvl="0" indent="0" algn="r" rtl="0">
              <a:spcBef>
                <a:spcPts val="0"/>
              </a:spcBef>
              <a:spcAft>
                <a:spcPts val="0"/>
              </a:spcAft>
              <a:buNone/>
            </a:pPr>
            <a:fld id="{00000000-1234-1234-1234-123412341234}" type="slidenum">
              <a:rPr lang="en-US"/>
              <a:t>7</a:t>
            </a:fld>
            <a:endParaRPr dirty="0"/>
          </a:p>
        </p:txBody>
      </p:sp>
      <p:pic>
        <p:nvPicPr>
          <p:cNvPr id="4" name="Content Placeholder 3"/>
          <p:cNvPicPr>
            <a:picLocks noGrp="1" noChangeAspect="1"/>
          </p:cNvPicPr>
          <p:nvPr>
            <p:ph type="pic" idx="2"/>
          </p:nvPr>
        </p:nvPicPr>
        <p:blipFill>
          <a:blip r:embed="rId2"/>
          <a:stretch>
            <a:fillRect/>
          </a:stretch>
        </p:blipFill>
        <p:spPr>
          <a:xfrm>
            <a:off x="1744345" y="459740"/>
            <a:ext cx="9306560" cy="5575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dirty="0"/>
          </a:p>
        </p:txBody>
      </p:sp>
      <p:sp>
        <p:nvSpPr>
          <p:cNvPr id="4"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Use Cases &amp; Testing</a:t>
            </a:r>
            <a:endParaRPr lang="en-US"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 name="Google Shape;125;p3"/>
          <p:cNvSpPr txBox="1"/>
          <p:nvPr/>
        </p:nvSpPr>
        <p:spPr>
          <a:xfrm>
            <a:off x="452284" y="788096"/>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sym typeface="+mn-ea"/>
              </a:rPr>
              <a:t>Use Cases</a:t>
            </a:r>
            <a:endParaRPr lang="en-IN" b="1"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b="1" dirty="0">
                <a:latin typeface="Verdana" panose="020B0604030504040204" pitchFamily="34" charset="0"/>
                <a:ea typeface="Verdana" panose="020B0604030504040204" pitchFamily="34" charset="0"/>
                <a:sym typeface="+mn-ea"/>
              </a:rPr>
              <a:t>Surveillance and Security:</a:t>
            </a:r>
            <a:r>
              <a:rPr lang="en-IN" dirty="0">
                <a:latin typeface="Verdana" panose="020B0604030504040204" pitchFamily="34" charset="0"/>
                <a:ea typeface="Verdana" panose="020B0604030504040204" pitchFamily="34" charset="0"/>
                <a:sym typeface="+mn-ea"/>
              </a:rPr>
              <a:t> Use fused visible and infrared images for enhanced security surveillance, especially in low-light or adverse weather conditions and and rescue missions, particularly in challenging environments like smoke-filled or dark areas.</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b="1" dirty="0">
                <a:latin typeface="Verdana" panose="020B0604030504040204" pitchFamily="34" charset="0"/>
                <a:ea typeface="Verdana" panose="020B0604030504040204" pitchFamily="34" charset="0"/>
                <a:sym typeface="+mn-ea"/>
              </a:rPr>
              <a:t>Remote Sensing:</a:t>
            </a:r>
            <a:r>
              <a:rPr lang="en-IN" dirty="0">
                <a:latin typeface="Verdana" panose="020B0604030504040204" pitchFamily="34" charset="0"/>
                <a:ea typeface="Verdana" panose="020B0604030504040204" pitchFamily="34" charset="0"/>
                <a:sym typeface="+mn-ea"/>
              </a:rPr>
              <a:t> Employ image fusion for obstacle detection and navigation in autonomous vehicles, ensuring better performance in diverse lighting conditions.</a:t>
            </a: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b="1" dirty="0">
                <a:latin typeface="Verdana" panose="020B0604030504040204" pitchFamily="34" charset="0"/>
                <a:ea typeface="Verdana" panose="020B0604030504040204" pitchFamily="34" charset="0"/>
                <a:sym typeface="+mn-ea"/>
              </a:rPr>
              <a:t>Medical Imaging:</a:t>
            </a:r>
            <a:r>
              <a:rPr lang="en-IN" dirty="0">
                <a:latin typeface="Verdana" panose="020B0604030504040204" pitchFamily="34" charset="0"/>
                <a:ea typeface="Verdana" panose="020B0604030504040204" pitchFamily="34" charset="0"/>
                <a:sym typeface="+mn-ea"/>
              </a:rPr>
              <a:t> Integrate visible and infrared imaging for medical diagnostics, providing better detail and contrast in images for more accurate diagnoses.</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Font typeface="Arial" panose="020B0604020202020204" pitchFamily="34" charset="0"/>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
        <p:nvSpPr>
          <p:cNvPr id="2" name="Google Shape;125;p3"/>
          <p:cNvSpPr txBox="1"/>
          <p:nvPr/>
        </p:nvSpPr>
        <p:spPr>
          <a:xfrm>
            <a:off x="6213988" y="757114"/>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sym typeface="+mn-ea"/>
              </a:rPr>
              <a:t>Test Cases </a:t>
            </a:r>
            <a:endParaRPr lang="en-IN" b="1"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b="1" dirty="0">
                <a:latin typeface="Verdana" panose="020B0604030504040204" pitchFamily="34" charset="0"/>
                <a:ea typeface="Verdana" panose="020B0604030504040204" pitchFamily="34" charset="0"/>
                <a:sym typeface="+mn-ea"/>
              </a:rPr>
              <a:t>Performance in Low Light Conditions:</a:t>
            </a:r>
            <a:r>
              <a:rPr lang="en-IN" dirty="0">
                <a:latin typeface="Verdana" panose="020B0604030504040204" pitchFamily="34" charset="0"/>
                <a:ea typeface="Verdana" panose="020B0604030504040204" pitchFamily="34" charset="0"/>
                <a:sym typeface="+mn-ea"/>
              </a:rPr>
              <a:t>  Test the image fusion method's effectiveness in environments with minimal visible light.</a:t>
            </a:r>
            <a:endParaRPr lang="en-IN"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Font typeface="Arial" panose="020B0604020202020204" pitchFamily="34" charset="0"/>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b="1" dirty="0">
                <a:latin typeface="Verdana" panose="020B0604030504040204" pitchFamily="34" charset="0"/>
                <a:ea typeface="Verdana" panose="020B0604030504040204" pitchFamily="34" charset="0"/>
                <a:sym typeface="+mn-ea"/>
              </a:rPr>
              <a:t>Real-Time Processing Speed:</a:t>
            </a:r>
            <a:r>
              <a:rPr lang="en-IN" dirty="0">
                <a:latin typeface="Verdana" panose="020B0604030504040204" pitchFamily="34" charset="0"/>
                <a:ea typeface="Verdana" panose="020B0604030504040204" pitchFamily="34" charset="0"/>
                <a:sym typeface="+mn-ea"/>
              </a:rPr>
              <a:t> Measure the time taken for the fusion process to ensure it meets real-time application requirements.</a:t>
            </a:r>
            <a:endParaRPr lang="en-IN"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Font typeface="Arial" panose="020B0604020202020204" pitchFamily="34" charset="0"/>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b="1" dirty="0">
                <a:latin typeface="Verdana" panose="020B0604030504040204" pitchFamily="34" charset="0"/>
                <a:ea typeface="Verdana" panose="020B0604030504040204" pitchFamily="34" charset="0"/>
                <a:sym typeface="+mn-ea"/>
              </a:rPr>
              <a:t>Accuracy of Object Detection:</a:t>
            </a:r>
            <a:r>
              <a:rPr lang="en-IN" dirty="0">
                <a:latin typeface="Verdana" panose="020B0604030504040204" pitchFamily="34" charset="0"/>
                <a:ea typeface="Verdana" panose="020B0604030504040204" pitchFamily="34" charset="0"/>
                <a:sym typeface="+mn-ea"/>
              </a:rPr>
              <a:t> Evaluate the accuracy of object detection algorithms using fused images compared to individual visible and infrared images.</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dirty="0"/>
          </a:p>
        </p:txBody>
      </p:sp>
      <p:sp>
        <p:nvSpPr>
          <p:cNvPr id="4" name="Google Shape;125;p3"/>
          <p:cNvSpPr txBox="1"/>
          <p:nvPr/>
        </p:nvSpPr>
        <p:spPr>
          <a:xfrm>
            <a:off x="1000125" y="97155"/>
            <a:ext cx="10515600" cy="457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Implementation and Results – Iteration 1 </a:t>
            </a:r>
            <a:endParaRPr lang="en-US"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 name="Google Shape;125;p3"/>
          <p:cNvSpPr txBox="1"/>
          <p:nvPr/>
        </p:nvSpPr>
        <p:spPr>
          <a:xfrm>
            <a:off x="83185" y="640080"/>
            <a:ext cx="11695430" cy="405765"/>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Iteration 1 : Results </a:t>
            </a: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
        <p:nvSpPr>
          <p:cNvPr id="2" name="Google Shape;125;p3"/>
          <p:cNvSpPr txBox="1"/>
          <p:nvPr/>
        </p:nvSpPr>
        <p:spPr>
          <a:xfrm>
            <a:off x="304165" y="1045845"/>
            <a:ext cx="11708130" cy="5745480"/>
          </a:xfrm>
          <a:prstGeom prst="rect">
            <a:avLst/>
          </a:prstGeom>
          <a:solidFill>
            <a:srgbClr val="000000">
              <a:alpha val="100000"/>
            </a:srgbClr>
          </a:solid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US" sz="900" b="0">
                <a:solidFill>
                  <a:srgbClr val="8B949E"/>
                </a:solidFill>
                <a:latin typeface="Consolas" panose="020B0609020204030204" charset="0"/>
              </a:rPr>
              <a:t>#Fusion</a:t>
            </a:r>
          </a:p>
          <a:p>
            <a:pPr marL="0" marR="0" lvl="0" indent="0" rtl="0">
              <a:lnSpc>
                <a:spcPct val="100000"/>
              </a:lnSpc>
              <a:spcBef>
                <a:spcPts val="0"/>
              </a:spcBef>
              <a:spcAft>
                <a:spcPts val="0"/>
              </a:spcAft>
              <a:buNone/>
            </a:pPr>
            <a:r>
              <a:rPr lang="en-US" sz="900" b="0">
                <a:solidFill>
                  <a:srgbClr val="EC8E2C"/>
                </a:solidFill>
                <a:latin typeface="Consolas" panose="020B0609020204030204" charset="0"/>
              </a:rPr>
              <a:t>import</a:t>
            </a:r>
            <a:r>
              <a:rPr lang="en-US" sz="900" b="0">
                <a:solidFill>
                  <a:srgbClr val="C9D1D9"/>
                </a:solidFill>
                <a:latin typeface="Consolas" panose="020B0609020204030204" charset="0"/>
              </a:rPr>
              <a:t> </a:t>
            </a:r>
            <a:r>
              <a:rPr lang="en-US" sz="900" b="0">
                <a:solidFill>
                  <a:srgbClr val="FDAC54"/>
                </a:solidFill>
                <a:latin typeface="Consolas" panose="020B0609020204030204" charset="0"/>
              </a:rPr>
              <a:t>cv2</a:t>
            </a:r>
            <a:r>
              <a:rPr lang="en-US" sz="900" b="0">
                <a:solidFill>
                  <a:srgbClr val="C9D1D9"/>
                </a:solidFill>
                <a:latin typeface="Consolas" panose="020B0609020204030204" charset="0"/>
              </a:rPr>
              <a:t> </a:t>
            </a:r>
            <a:r>
              <a:rPr lang="en-US" sz="900" b="0">
                <a:solidFill>
                  <a:srgbClr val="8B949E"/>
                </a:solidFill>
                <a:latin typeface="Consolas" panose="020B0609020204030204" charset="0"/>
              </a:rPr>
              <a:t># Import OpenCV for image processing</a:t>
            </a:r>
          </a:p>
          <a:p>
            <a:pPr marL="0" marR="0" lvl="0" indent="0" rtl="0">
              <a:lnSpc>
                <a:spcPct val="100000"/>
              </a:lnSpc>
              <a:spcBef>
                <a:spcPts val="0"/>
              </a:spcBef>
              <a:spcAft>
                <a:spcPts val="0"/>
              </a:spcAft>
              <a:buNone/>
            </a:pPr>
            <a:r>
              <a:rPr lang="en-US" sz="900" b="0">
                <a:solidFill>
                  <a:srgbClr val="EC8E2C"/>
                </a:solidFill>
                <a:latin typeface="Consolas" panose="020B0609020204030204" charset="0"/>
              </a:rPr>
              <a:t>import</a:t>
            </a:r>
            <a:r>
              <a:rPr lang="en-US" sz="900" b="0">
                <a:solidFill>
                  <a:srgbClr val="C9D1D9"/>
                </a:solidFill>
                <a:latin typeface="Consolas" panose="020B0609020204030204" charset="0"/>
              </a:rPr>
              <a:t> </a:t>
            </a:r>
            <a:r>
              <a:rPr lang="en-US" sz="900" b="0">
                <a:solidFill>
                  <a:srgbClr val="FDAC54"/>
                </a:solidFill>
                <a:latin typeface="Consolas" panose="020B0609020204030204" charset="0"/>
              </a:rPr>
              <a:t>numpy</a:t>
            </a:r>
            <a:r>
              <a:rPr lang="en-US" sz="900" b="0">
                <a:solidFill>
                  <a:srgbClr val="C9D1D9"/>
                </a:solidFill>
                <a:latin typeface="Consolas" panose="020B0609020204030204" charset="0"/>
              </a:rPr>
              <a:t> </a:t>
            </a:r>
            <a:r>
              <a:rPr lang="en-US" sz="900" b="0">
                <a:solidFill>
                  <a:srgbClr val="EC8E2C"/>
                </a:solidFill>
                <a:latin typeface="Consolas" panose="020B0609020204030204" charset="0"/>
              </a:rPr>
              <a:t>as</a:t>
            </a:r>
            <a:r>
              <a:rPr lang="en-US" sz="900" b="0">
                <a:solidFill>
                  <a:srgbClr val="C9D1D9"/>
                </a:solidFill>
                <a:latin typeface="Consolas" panose="020B0609020204030204" charset="0"/>
              </a:rPr>
              <a:t> </a:t>
            </a:r>
            <a:r>
              <a:rPr lang="en-US" sz="900" b="0">
                <a:solidFill>
                  <a:srgbClr val="FDAC54"/>
                </a:solidFill>
                <a:latin typeface="Consolas" panose="020B0609020204030204" charset="0"/>
              </a:rPr>
              <a:t>np</a:t>
            </a:r>
            <a:r>
              <a:rPr lang="en-US" sz="900" b="0">
                <a:solidFill>
                  <a:srgbClr val="C9D1D9"/>
                </a:solidFill>
                <a:latin typeface="Consolas" panose="020B0609020204030204" charset="0"/>
              </a:rPr>
              <a:t> </a:t>
            </a:r>
            <a:r>
              <a:rPr lang="en-US" sz="900" b="0">
                <a:solidFill>
                  <a:srgbClr val="8B949E"/>
                </a:solidFill>
                <a:latin typeface="Consolas" panose="020B0609020204030204" charset="0"/>
              </a:rPr>
              <a:t># Import NumPy for handling arrays</a:t>
            </a:r>
          </a:p>
          <a:p>
            <a:pPr marL="0" marR="0" lvl="0" indent="0" rtl="0">
              <a:lnSpc>
                <a:spcPct val="100000"/>
              </a:lnSpc>
              <a:spcBef>
                <a:spcPts val="0"/>
              </a:spcBef>
              <a:spcAft>
                <a:spcPts val="0"/>
              </a:spcAft>
              <a:buNone/>
            </a:pPr>
            <a:r>
              <a:rPr lang="en-US" sz="900" b="0">
                <a:solidFill>
                  <a:srgbClr val="EC8E2C"/>
                </a:solidFill>
                <a:latin typeface="Consolas" panose="020B0609020204030204" charset="0"/>
              </a:rPr>
              <a:t>import</a:t>
            </a:r>
            <a:r>
              <a:rPr lang="en-US" sz="900" b="0">
                <a:solidFill>
                  <a:srgbClr val="C9D1D9"/>
                </a:solidFill>
                <a:latin typeface="Consolas" panose="020B0609020204030204" charset="0"/>
              </a:rPr>
              <a:t> </a:t>
            </a:r>
            <a:r>
              <a:rPr lang="en-US" sz="900" b="0">
                <a:solidFill>
                  <a:srgbClr val="FDAC54"/>
                </a:solidFill>
                <a:latin typeface="Consolas" panose="020B0609020204030204" charset="0"/>
              </a:rPr>
              <a:t>matplotlib</a:t>
            </a:r>
            <a:r>
              <a:rPr lang="en-US" sz="900" b="0">
                <a:solidFill>
                  <a:srgbClr val="C9D1D9"/>
                </a:solidFill>
                <a:latin typeface="Consolas" panose="020B0609020204030204" charset="0"/>
              </a:rPr>
              <a:t>.</a:t>
            </a:r>
            <a:r>
              <a:rPr lang="en-US" sz="900" b="0">
                <a:solidFill>
                  <a:srgbClr val="FDAC54"/>
                </a:solidFill>
                <a:latin typeface="Consolas" panose="020B0609020204030204" charset="0"/>
              </a:rPr>
              <a:t>pyplot</a:t>
            </a:r>
            <a:r>
              <a:rPr lang="en-US" sz="900" b="0">
                <a:solidFill>
                  <a:srgbClr val="C9D1D9"/>
                </a:solidFill>
                <a:latin typeface="Consolas" panose="020B0609020204030204" charset="0"/>
              </a:rPr>
              <a:t> </a:t>
            </a:r>
            <a:r>
              <a:rPr lang="en-US" sz="900" b="0">
                <a:solidFill>
                  <a:srgbClr val="EC8E2C"/>
                </a:solidFill>
                <a:latin typeface="Consolas" panose="020B0609020204030204" charset="0"/>
              </a:rPr>
              <a:t>as</a:t>
            </a:r>
            <a:r>
              <a:rPr lang="en-US" sz="900" b="0">
                <a:solidFill>
                  <a:srgbClr val="C9D1D9"/>
                </a:solidFill>
                <a:latin typeface="Consolas" panose="020B0609020204030204" charset="0"/>
              </a:rPr>
              <a:t> </a:t>
            </a:r>
            <a:r>
              <a:rPr lang="en-US" sz="900" b="0">
                <a:solidFill>
                  <a:srgbClr val="FDAC54"/>
                </a:solidFill>
                <a:latin typeface="Consolas" panose="020B0609020204030204" charset="0"/>
              </a:rPr>
              <a:t>plt</a:t>
            </a:r>
            <a:r>
              <a:rPr lang="en-US" sz="900" b="0">
                <a:solidFill>
                  <a:srgbClr val="C9D1D9"/>
                </a:solidFill>
                <a:latin typeface="Consolas" panose="020B0609020204030204" charset="0"/>
              </a:rPr>
              <a:t> </a:t>
            </a:r>
            <a:r>
              <a:rPr lang="en-US" sz="900" b="0">
                <a:solidFill>
                  <a:srgbClr val="8B949E"/>
                </a:solidFill>
                <a:latin typeface="Consolas" panose="020B0609020204030204" charset="0"/>
              </a:rPr>
              <a:t># For displaying images using Matplotlib</a:t>
            </a:r>
          </a:p>
          <a:p>
            <a:pPr marL="0" marR="0" lvl="0" indent="0" rtl="0">
              <a:lnSpc>
                <a:spcPct val="100000"/>
              </a:lnSpc>
              <a:spcBef>
                <a:spcPts val="0"/>
              </a:spcBef>
              <a:spcAft>
                <a:spcPts val="0"/>
              </a:spcAft>
              <a:buNone/>
            </a:pPr>
            <a:r>
              <a:rPr lang="en-US" sz="900" b="0">
                <a:solidFill>
                  <a:srgbClr val="8B949E"/>
                </a:solidFill>
                <a:latin typeface="Consolas" panose="020B0609020204030204" charset="0"/>
              </a:rPr>
              <a:t># Paths to the images</a:t>
            </a:r>
          </a:p>
          <a:p>
            <a:pPr marL="0" marR="0" lvl="0" indent="0" rtl="0">
              <a:lnSpc>
                <a:spcPct val="100000"/>
              </a:lnSpc>
              <a:spcBef>
                <a:spcPts val="0"/>
              </a:spcBef>
              <a:spcAft>
                <a:spcPts val="0"/>
              </a:spcAft>
              <a:buNone/>
            </a:pPr>
            <a:r>
              <a:rPr lang="en-US" sz="900" b="0">
                <a:solidFill>
                  <a:srgbClr val="C9D1D9"/>
                </a:solidFill>
                <a:latin typeface="Consolas" panose="020B0609020204030204" charset="0"/>
              </a:rPr>
              <a:t>ir_image_path </a:t>
            </a:r>
            <a:r>
              <a:rPr lang="en-US" sz="900" b="0">
                <a:solidFill>
                  <a:srgbClr val="EC8E2C"/>
                </a:solidFill>
                <a:latin typeface="Consolas" panose="020B0609020204030204" charset="0"/>
              </a:rPr>
              <a:t>=</a:t>
            </a:r>
            <a:r>
              <a:rPr lang="en-US" sz="900" b="0">
                <a:solidFill>
                  <a:srgbClr val="C9D1D9"/>
                </a:solidFill>
                <a:latin typeface="Consolas" panose="020B0609020204030204" charset="0"/>
              </a:rPr>
              <a:t> </a:t>
            </a:r>
            <a:r>
              <a:rPr lang="en-US" sz="900" b="0">
                <a:solidFill>
                  <a:srgbClr val="A5D6FF"/>
                </a:solidFill>
                <a:latin typeface="Consolas" panose="020B0609020204030204" charset="0"/>
              </a:rPr>
              <a:t>'D:</a:t>
            </a:r>
            <a:r>
              <a:rPr lang="en-US" sz="900" b="0">
                <a:solidFill>
                  <a:srgbClr val="EC8E2C"/>
                </a:solidFill>
                <a:latin typeface="Consolas" panose="020B0609020204030204" charset="0"/>
              </a:rPr>
              <a:t>\\</a:t>
            </a:r>
            <a:r>
              <a:rPr lang="en-US" sz="900" b="0">
                <a:solidFill>
                  <a:srgbClr val="A5D6FF"/>
                </a:solidFill>
                <a:latin typeface="Consolas" panose="020B0609020204030204" charset="0"/>
              </a:rPr>
              <a:t>PROJECT</a:t>
            </a:r>
            <a:r>
              <a:rPr lang="en-US" sz="900" b="0">
                <a:solidFill>
                  <a:srgbClr val="EC8E2C"/>
                </a:solidFill>
                <a:latin typeface="Consolas" panose="020B0609020204030204" charset="0"/>
              </a:rPr>
              <a:t>\\</a:t>
            </a:r>
            <a:r>
              <a:rPr lang="en-US" sz="900" b="0">
                <a:solidFill>
                  <a:srgbClr val="A5D6FF"/>
                </a:solidFill>
                <a:latin typeface="Consolas" panose="020B0609020204030204" charset="0"/>
              </a:rPr>
              <a:t>M3FD_Fusion(1)</a:t>
            </a:r>
            <a:r>
              <a:rPr lang="en-US" sz="900" b="0">
                <a:solidFill>
                  <a:srgbClr val="EC8E2C"/>
                </a:solidFill>
                <a:latin typeface="Consolas" panose="020B0609020204030204" charset="0"/>
              </a:rPr>
              <a:t>\\</a:t>
            </a:r>
            <a:r>
              <a:rPr lang="en-US" sz="900" b="0">
                <a:solidFill>
                  <a:srgbClr val="A5D6FF"/>
                </a:solidFill>
                <a:latin typeface="Consolas" panose="020B0609020204030204" charset="0"/>
              </a:rPr>
              <a:t>Ir</a:t>
            </a:r>
            <a:r>
              <a:rPr lang="en-US" sz="900" b="0">
                <a:solidFill>
                  <a:srgbClr val="EC8E2C"/>
                </a:solidFill>
                <a:latin typeface="Consolas" panose="020B0609020204030204" charset="0"/>
              </a:rPr>
              <a:t>\\</a:t>
            </a:r>
            <a:r>
              <a:rPr lang="en-US" sz="900" b="0">
                <a:solidFill>
                  <a:srgbClr val="A5D6FF"/>
                </a:solidFill>
                <a:latin typeface="Consolas" panose="020B0609020204030204" charset="0"/>
              </a:rPr>
              <a:t>00000.png'</a:t>
            </a:r>
          </a:p>
          <a:p>
            <a:pPr marL="0" marR="0" lvl="0" indent="0" rtl="0">
              <a:lnSpc>
                <a:spcPct val="100000"/>
              </a:lnSpc>
              <a:spcBef>
                <a:spcPts val="0"/>
              </a:spcBef>
              <a:spcAft>
                <a:spcPts val="0"/>
              </a:spcAft>
              <a:buNone/>
            </a:pPr>
            <a:r>
              <a:rPr lang="en-US" sz="900" b="0">
                <a:solidFill>
                  <a:srgbClr val="C9D1D9"/>
                </a:solidFill>
                <a:latin typeface="Consolas" panose="020B0609020204030204" charset="0"/>
              </a:rPr>
              <a:t>visible_image_path </a:t>
            </a:r>
            <a:r>
              <a:rPr lang="en-US" sz="900" b="0">
                <a:solidFill>
                  <a:srgbClr val="EC8E2C"/>
                </a:solidFill>
                <a:latin typeface="Consolas" panose="020B0609020204030204" charset="0"/>
              </a:rPr>
              <a:t>=</a:t>
            </a:r>
            <a:r>
              <a:rPr lang="en-US" sz="900" b="0">
                <a:solidFill>
                  <a:srgbClr val="C9D1D9"/>
                </a:solidFill>
                <a:latin typeface="Consolas" panose="020B0609020204030204" charset="0"/>
              </a:rPr>
              <a:t> </a:t>
            </a:r>
            <a:r>
              <a:rPr lang="en-US" sz="900" b="0">
                <a:solidFill>
                  <a:srgbClr val="A5D6FF"/>
                </a:solidFill>
                <a:latin typeface="Consolas" panose="020B0609020204030204" charset="0"/>
              </a:rPr>
              <a:t>'D:</a:t>
            </a:r>
            <a:r>
              <a:rPr lang="en-US" sz="900" b="0">
                <a:solidFill>
                  <a:srgbClr val="EC8E2C"/>
                </a:solidFill>
                <a:latin typeface="Consolas" panose="020B0609020204030204" charset="0"/>
              </a:rPr>
              <a:t>\\</a:t>
            </a:r>
            <a:r>
              <a:rPr lang="en-US" sz="900" b="0">
                <a:solidFill>
                  <a:srgbClr val="A5D6FF"/>
                </a:solidFill>
                <a:latin typeface="Consolas" panose="020B0609020204030204" charset="0"/>
              </a:rPr>
              <a:t>PROJECT</a:t>
            </a:r>
            <a:r>
              <a:rPr lang="en-US" sz="900" b="0">
                <a:solidFill>
                  <a:srgbClr val="EC8E2C"/>
                </a:solidFill>
                <a:latin typeface="Consolas" panose="020B0609020204030204" charset="0"/>
              </a:rPr>
              <a:t>\\</a:t>
            </a:r>
            <a:r>
              <a:rPr lang="en-US" sz="900" b="0">
                <a:solidFill>
                  <a:srgbClr val="A5D6FF"/>
                </a:solidFill>
                <a:latin typeface="Consolas" panose="020B0609020204030204" charset="0"/>
              </a:rPr>
              <a:t>M3FD_Fusion(1)</a:t>
            </a:r>
            <a:r>
              <a:rPr lang="en-US" sz="900" b="0">
                <a:solidFill>
                  <a:srgbClr val="EC8E2C"/>
                </a:solidFill>
                <a:latin typeface="Consolas" panose="020B0609020204030204" charset="0"/>
              </a:rPr>
              <a:t>\\</a:t>
            </a:r>
            <a:r>
              <a:rPr lang="en-US" sz="900" b="0">
                <a:solidFill>
                  <a:srgbClr val="A5D6FF"/>
                </a:solidFill>
                <a:latin typeface="Consolas" panose="020B0609020204030204" charset="0"/>
              </a:rPr>
              <a:t>Vis</a:t>
            </a:r>
            <a:r>
              <a:rPr lang="en-US" sz="900" b="0">
                <a:solidFill>
                  <a:srgbClr val="EC8E2C"/>
                </a:solidFill>
                <a:latin typeface="Consolas" panose="020B0609020204030204" charset="0"/>
              </a:rPr>
              <a:t>\\</a:t>
            </a:r>
            <a:r>
              <a:rPr lang="en-US" sz="900" b="0">
                <a:solidFill>
                  <a:srgbClr val="A5D6FF"/>
                </a:solidFill>
                <a:latin typeface="Consolas" panose="020B0609020204030204" charset="0"/>
              </a:rPr>
              <a:t>00000(1).png'</a:t>
            </a:r>
          </a:p>
          <a:p>
            <a:pPr marL="0" marR="0" lvl="0" indent="0" rtl="0">
              <a:lnSpc>
                <a:spcPct val="100000"/>
              </a:lnSpc>
              <a:spcBef>
                <a:spcPts val="0"/>
              </a:spcBef>
              <a:spcAft>
                <a:spcPts val="0"/>
              </a:spcAft>
              <a:buNone/>
            </a:pPr>
            <a:r>
              <a:rPr lang="en-US" sz="900" b="0">
                <a:solidFill>
                  <a:srgbClr val="8B949E"/>
                </a:solidFill>
                <a:latin typeface="Consolas" panose="020B0609020204030204" charset="0"/>
              </a:rPr>
              <a:t># Load the infrared (IR) image and the visible image</a:t>
            </a:r>
          </a:p>
          <a:p>
            <a:pPr marL="0" marR="0" lvl="0" indent="0" rtl="0">
              <a:lnSpc>
                <a:spcPct val="100000"/>
              </a:lnSpc>
              <a:spcBef>
                <a:spcPts val="0"/>
              </a:spcBef>
              <a:spcAft>
                <a:spcPts val="0"/>
              </a:spcAft>
              <a:buNone/>
            </a:pPr>
            <a:r>
              <a:rPr lang="en-US" sz="900" b="0">
                <a:solidFill>
                  <a:srgbClr val="C9D1D9"/>
                </a:solidFill>
                <a:latin typeface="Consolas" panose="020B0609020204030204" charset="0"/>
              </a:rPr>
              <a:t>ir_image </a:t>
            </a:r>
            <a:r>
              <a:rPr lang="en-US" sz="900" b="0">
                <a:solidFill>
                  <a:srgbClr val="EC8E2C"/>
                </a:solidFill>
                <a:latin typeface="Consolas" panose="020B0609020204030204" charset="0"/>
              </a:rPr>
              <a:t>=</a:t>
            </a:r>
            <a:r>
              <a:rPr lang="en-US" sz="900" b="0">
                <a:solidFill>
                  <a:srgbClr val="C9D1D9"/>
                </a:solidFill>
                <a:latin typeface="Consolas" panose="020B0609020204030204" charset="0"/>
              </a:rPr>
              <a:t> </a:t>
            </a:r>
            <a:r>
              <a:rPr lang="en-US" sz="900" b="0">
                <a:solidFill>
                  <a:srgbClr val="FDAC54"/>
                </a:solidFill>
                <a:latin typeface="Consolas" panose="020B0609020204030204" charset="0"/>
              </a:rPr>
              <a:t>cv2</a:t>
            </a:r>
            <a:r>
              <a:rPr lang="en-US" sz="900" b="0">
                <a:solidFill>
                  <a:srgbClr val="C9D1D9"/>
                </a:solidFill>
                <a:latin typeface="Consolas" panose="020B0609020204030204" charset="0"/>
              </a:rPr>
              <a:t>.</a:t>
            </a:r>
            <a:r>
              <a:rPr lang="en-US" sz="900" b="0">
                <a:solidFill>
                  <a:srgbClr val="D2A8FF"/>
                </a:solidFill>
                <a:latin typeface="Consolas" panose="020B0609020204030204" charset="0"/>
              </a:rPr>
              <a:t>imread</a:t>
            </a:r>
            <a:r>
              <a:rPr lang="en-US" sz="900" b="0">
                <a:solidFill>
                  <a:srgbClr val="C9D1D9"/>
                </a:solidFill>
                <a:latin typeface="Consolas" panose="020B0609020204030204" charset="0"/>
              </a:rPr>
              <a:t>(ir_image_path, </a:t>
            </a:r>
            <a:r>
              <a:rPr lang="en-US" sz="900" b="0">
                <a:solidFill>
                  <a:srgbClr val="FDAC54"/>
                </a:solidFill>
                <a:latin typeface="Consolas" panose="020B0609020204030204" charset="0"/>
              </a:rPr>
              <a:t>cv2</a:t>
            </a:r>
            <a:r>
              <a:rPr lang="en-US" sz="900" b="0">
                <a:solidFill>
                  <a:srgbClr val="C9D1D9"/>
                </a:solidFill>
                <a:latin typeface="Consolas" panose="020B0609020204030204" charset="0"/>
              </a:rPr>
              <a:t>.IMREAD_GRAYSCALE) </a:t>
            </a:r>
            <a:r>
              <a:rPr lang="en-US" sz="900" b="0">
                <a:solidFill>
                  <a:srgbClr val="8B949E"/>
                </a:solidFill>
                <a:latin typeface="Consolas" panose="020B0609020204030204" charset="0"/>
              </a:rPr>
              <a:t># Load IR image in grayscale</a:t>
            </a:r>
          </a:p>
          <a:p>
            <a:pPr marL="0" marR="0" lvl="0" indent="0" rtl="0">
              <a:lnSpc>
                <a:spcPct val="100000"/>
              </a:lnSpc>
              <a:spcBef>
                <a:spcPts val="0"/>
              </a:spcBef>
              <a:spcAft>
                <a:spcPts val="0"/>
              </a:spcAft>
              <a:buNone/>
            </a:pPr>
            <a:r>
              <a:rPr lang="en-US" sz="900" b="0">
                <a:solidFill>
                  <a:srgbClr val="C9D1D9"/>
                </a:solidFill>
                <a:latin typeface="Consolas" panose="020B0609020204030204" charset="0"/>
              </a:rPr>
              <a:t>visible_image </a:t>
            </a:r>
            <a:r>
              <a:rPr lang="en-US" sz="900" b="0">
                <a:solidFill>
                  <a:srgbClr val="EC8E2C"/>
                </a:solidFill>
                <a:latin typeface="Consolas" panose="020B0609020204030204" charset="0"/>
              </a:rPr>
              <a:t>=</a:t>
            </a:r>
            <a:r>
              <a:rPr lang="en-US" sz="900" b="0">
                <a:solidFill>
                  <a:srgbClr val="C9D1D9"/>
                </a:solidFill>
                <a:latin typeface="Consolas" panose="020B0609020204030204" charset="0"/>
              </a:rPr>
              <a:t> </a:t>
            </a:r>
            <a:r>
              <a:rPr lang="en-US" sz="900" b="0">
                <a:solidFill>
                  <a:srgbClr val="FDAC54"/>
                </a:solidFill>
                <a:latin typeface="Consolas" panose="020B0609020204030204" charset="0"/>
              </a:rPr>
              <a:t>cv2</a:t>
            </a:r>
            <a:r>
              <a:rPr lang="en-US" sz="900" b="0">
                <a:solidFill>
                  <a:srgbClr val="C9D1D9"/>
                </a:solidFill>
                <a:latin typeface="Consolas" panose="020B0609020204030204" charset="0"/>
              </a:rPr>
              <a:t>.</a:t>
            </a:r>
            <a:r>
              <a:rPr lang="en-US" sz="900" b="0">
                <a:solidFill>
                  <a:srgbClr val="D2A8FF"/>
                </a:solidFill>
                <a:latin typeface="Consolas" panose="020B0609020204030204" charset="0"/>
              </a:rPr>
              <a:t>imread</a:t>
            </a:r>
            <a:r>
              <a:rPr lang="en-US" sz="900" b="0">
                <a:solidFill>
                  <a:srgbClr val="C9D1D9"/>
                </a:solidFill>
                <a:latin typeface="Consolas" panose="020B0609020204030204" charset="0"/>
              </a:rPr>
              <a:t>(visible_image_path, </a:t>
            </a:r>
            <a:r>
              <a:rPr lang="en-US" sz="900" b="0">
                <a:solidFill>
                  <a:srgbClr val="FDAC54"/>
                </a:solidFill>
                <a:latin typeface="Consolas" panose="020B0609020204030204" charset="0"/>
              </a:rPr>
              <a:t>cv2</a:t>
            </a:r>
            <a:r>
              <a:rPr lang="en-US" sz="900" b="0">
                <a:solidFill>
                  <a:srgbClr val="C9D1D9"/>
                </a:solidFill>
                <a:latin typeface="Consolas" panose="020B0609020204030204" charset="0"/>
              </a:rPr>
              <a:t>.IMREAD_COLOR) </a:t>
            </a:r>
            <a:r>
              <a:rPr lang="en-US" sz="900" b="0">
                <a:solidFill>
                  <a:srgbClr val="8B949E"/>
                </a:solidFill>
                <a:latin typeface="Consolas" panose="020B0609020204030204" charset="0"/>
              </a:rPr>
              <a:t># Load visible image in RGB</a:t>
            </a:r>
          </a:p>
          <a:p>
            <a:pPr marL="0" marR="0" lvl="0" indent="0" rtl="0">
              <a:lnSpc>
                <a:spcPct val="100000"/>
              </a:lnSpc>
              <a:spcBef>
                <a:spcPts val="0"/>
              </a:spcBef>
              <a:spcAft>
                <a:spcPts val="0"/>
              </a:spcAft>
              <a:buNone/>
            </a:pPr>
            <a:r>
              <a:rPr lang="en-US" sz="900" b="0">
                <a:solidFill>
                  <a:srgbClr val="8B949E"/>
                </a:solidFill>
                <a:latin typeface="Consolas" panose="020B0609020204030204" charset="0"/>
              </a:rPr>
              <a:t># Check if both images are loaded successfully</a:t>
            </a:r>
          </a:p>
          <a:p>
            <a:pPr marL="0" marR="0" lvl="0" indent="0" rtl="0">
              <a:lnSpc>
                <a:spcPct val="100000"/>
              </a:lnSpc>
              <a:spcBef>
                <a:spcPts val="0"/>
              </a:spcBef>
              <a:spcAft>
                <a:spcPts val="0"/>
              </a:spcAft>
              <a:buNone/>
            </a:pPr>
            <a:r>
              <a:rPr lang="en-US" sz="900" b="0">
                <a:solidFill>
                  <a:srgbClr val="EC8E2C"/>
                </a:solidFill>
                <a:latin typeface="Consolas" panose="020B0609020204030204" charset="0"/>
              </a:rPr>
              <a:t>if</a:t>
            </a:r>
            <a:r>
              <a:rPr lang="en-US" sz="900" b="0">
                <a:solidFill>
                  <a:srgbClr val="C9D1D9"/>
                </a:solidFill>
                <a:latin typeface="Consolas" panose="020B0609020204030204" charset="0"/>
              </a:rPr>
              <a:t> ir_image </a:t>
            </a:r>
            <a:r>
              <a:rPr lang="en-US" sz="900" b="0">
                <a:solidFill>
                  <a:srgbClr val="EC8E2C"/>
                </a:solidFill>
                <a:latin typeface="Consolas" panose="020B0609020204030204" charset="0"/>
              </a:rPr>
              <a:t>is</a:t>
            </a:r>
            <a:r>
              <a:rPr lang="en-US" sz="900" b="0">
                <a:solidFill>
                  <a:srgbClr val="C9D1D9"/>
                </a:solidFill>
                <a:latin typeface="Consolas" panose="020B0609020204030204" charset="0"/>
              </a:rPr>
              <a:t> </a:t>
            </a:r>
            <a:r>
              <a:rPr lang="en-US" sz="900" b="0">
                <a:solidFill>
                  <a:srgbClr val="79C0FF"/>
                </a:solidFill>
                <a:latin typeface="Consolas" panose="020B0609020204030204" charset="0"/>
              </a:rPr>
              <a:t>None</a:t>
            </a:r>
            <a:r>
              <a:rPr lang="en-US" sz="900" b="0">
                <a:solidFill>
                  <a:srgbClr val="C9D1D9"/>
                </a:solidFill>
                <a:latin typeface="Consolas" panose="020B0609020204030204" charset="0"/>
              </a:rPr>
              <a:t>:</a:t>
            </a:r>
          </a:p>
          <a:p>
            <a:pPr marL="0" marR="0" lvl="0" indent="0" rtl="0">
              <a:lnSpc>
                <a:spcPct val="100000"/>
              </a:lnSpc>
              <a:spcBef>
                <a:spcPts val="0"/>
              </a:spcBef>
              <a:spcAft>
                <a:spcPts val="0"/>
              </a:spcAft>
              <a:buNone/>
            </a:pPr>
            <a:r>
              <a:rPr lang="en-US" sz="900" b="0">
                <a:solidFill>
                  <a:srgbClr val="C9D1D9"/>
                </a:solidFill>
                <a:latin typeface="Consolas" panose="020B0609020204030204" charset="0"/>
              </a:rPr>
              <a:t>  </a:t>
            </a:r>
            <a:r>
              <a:rPr lang="en-US" sz="900" b="0">
                <a:solidFill>
                  <a:srgbClr val="D2A8FF"/>
                </a:solidFill>
                <a:latin typeface="Consolas" panose="020B0609020204030204" charset="0"/>
              </a:rPr>
              <a:t>print</a:t>
            </a:r>
            <a:r>
              <a:rPr lang="en-US" sz="900" b="0">
                <a:solidFill>
                  <a:srgbClr val="C9D1D9"/>
                </a:solidFill>
                <a:latin typeface="Consolas" panose="020B0609020204030204" charset="0"/>
              </a:rPr>
              <a:t>(</a:t>
            </a:r>
            <a:r>
              <a:rPr lang="en-US" sz="900" b="0">
                <a:solidFill>
                  <a:srgbClr val="EC8E2C"/>
                </a:solidFill>
                <a:latin typeface="Consolas" panose="020B0609020204030204" charset="0"/>
              </a:rPr>
              <a:t>f</a:t>
            </a:r>
            <a:r>
              <a:rPr lang="en-US" sz="900" b="0">
                <a:solidFill>
                  <a:srgbClr val="A5D6FF"/>
                </a:solidFill>
                <a:latin typeface="Consolas" panose="020B0609020204030204" charset="0"/>
              </a:rPr>
              <a:t>"Error: IR image not found or unable to load from </a:t>
            </a:r>
            <a:r>
              <a:rPr lang="en-US" sz="900" b="0">
                <a:solidFill>
                  <a:srgbClr val="EC8E2C"/>
                </a:solidFill>
                <a:latin typeface="Consolas" panose="020B0609020204030204" charset="0"/>
              </a:rPr>
              <a:t>{</a:t>
            </a:r>
            <a:r>
              <a:rPr lang="en-US" sz="900" b="0">
                <a:solidFill>
                  <a:srgbClr val="C9D1D9"/>
                </a:solidFill>
                <a:latin typeface="Consolas" panose="020B0609020204030204" charset="0"/>
              </a:rPr>
              <a:t>ir_image_path</a:t>
            </a:r>
            <a:r>
              <a:rPr lang="en-US" sz="900" b="0">
                <a:solidFill>
                  <a:srgbClr val="EC8E2C"/>
                </a:solidFill>
                <a:latin typeface="Consolas" panose="020B0609020204030204" charset="0"/>
              </a:rPr>
              <a:t>}</a:t>
            </a:r>
            <a:r>
              <a:rPr lang="en-US" sz="900" b="0">
                <a:solidFill>
                  <a:srgbClr val="A5D6FF"/>
                </a:solidFill>
                <a:latin typeface="Consolas" panose="020B0609020204030204" charset="0"/>
              </a:rPr>
              <a:t>"</a:t>
            </a:r>
            <a:r>
              <a:rPr lang="en-US" sz="900" b="0">
                <a:solidFill>
                  <a:srgbClr val="C9D1D9"/>
                </a:solidFill>
                <a:latin typeface="Consolas" panose="020B0609020204030204" charset="0"/>
              </a:rPr>
              <a:t>)</a:t>
            </a:r>
          </a:p>
          <a:p>
            <a:pPr marL="0" marR="0" lvl="0" indent="0" rtl="0">
              <a:lnSpc>
                <a:spcPct val="100000"/>
              </a:lnSpc>
              <a:spcBef>
                <a:spcPts val="0"/>
              </a:spcBef>
              <a:spcAft>
                <a:spcPts val="0"/>
              </a:spcAft>
              <a:buNone/>
            </a:pPr>
            <a:r>
              <a:rPr lang="en-US" sz="900" b="0">
                <a:solidFill>
                  <a:srgbClr val="EC8E2C"/>
                </a:solidFill>
                <a:latin typeface="Consolas" panose="020B0609020204030204" charset="0"/>
              </a:rPr>
              <a:t>else</a:t>
            </a:r>
            <a:r>
              <a:rPr lang="en-US" sz="900" b="0">
                <a:solidFill>
                  <a:srgbClr val="C9D1D9"/>
                </a:solidFill>
                <a:latin typeface="Consolas" panose="020B0609020204030204" charset="0"/>
              </a:rPr>
              <a:t>:</a:t>
            </a:r>
          </a:p>
          <a:p>
            <a:pPr marL="0" marR="0" lvl="0" indent="0" rtl="0">
              <a:lnSpc>
                <a:spcPct val="100000"/>
              </a:lnSpc>
              <a:spcBef>
                <a:spcPts val="0"/>
              </a:spcBef>
              <a:spcAft>
                <a:spcPts val="0"/>
              </a:spcAft>
              <a:buNone/>
            </a:pPr>
            <a:r>
              <a:rPr lang="en-US" sz="900" b="0">
                <a:solidFill>
                  <a:srgbClr val="C9D1D9"/>
                </a:solidFill>
                <a:latin typeface="Consolas" panose="020B0609020204030204" charset="0"/>
              </a:rPr>
              <a:t>  </a:t>
            </a:r>
            <a:r>
              <a:rPr lang="en-US" sz="900" b="0">
                <a:solidFill>
                  <a:srgbClr val="D2A8FF"/>
                </a:solidFill>
                <a:latin typeface="Consolas" panose="020B0609020204030204" charset="0"/>
              </a:rPr>
              <a:t>print</a:t>
            </a:r>
            <a:r>
              <a:rPr lang="en-US" sz="900" b="0">
                <a:solidFill>
                  <a:srgbClr val="C9D1D9"/>
                </a:solidFill>
                <a:latin typeface="Consolas" panose="020B0609020204030204" charset="0"/>
              </a:rPr>
              <a:t>(</a:t>
            </a:r>
            <a:r>
              <a:rPr lang="en-US" sz="900" b="0">
                <a:solidFill>
                  <a:srgbClr val="EC8E2C"/>
                </a:solidFill>
                <a:latin typeface="Consolas" panose="020B0609020204030204" charset="0"/>
              </a:rPr>
              <a:t>f</a:t>
            </a:r>
            <a:r>
              <a:rPr lang="en-US" sz="900" b="0">
                <a:solidFill>
                  <a:srgbClr val="A5D6FF"/>
                </a:solidFill>
                <a:latin typeface="Consolas" panose="020B0609020204030204" charset="0"/>
              </a:rPr>
              <a:t>"IR image loaded successfully from </a:t>
            </a:r>
            <a:r>
              <a:rPr lang="en-US" sz="900" b="0">
                <a:solidFill>
                  <a:srgbClr val="EC8E2C"/>
                </a:solidFill>
                <a:latin typeface="Consolas" panose="020B0609020204030204" charset="0"/>
              </a:rPr>
              <a:t>{</a:t>
            </a:r>
            <a:r>
              <a:rPr lang="en-US" sz="900" b="0">
                <a:solidFill>
                  <a:srgbClr val="C9D1D9"/>
                </a:solidFill>
                <a:latin typeface="Consolas" panose="020B0609020204030204" charset="0"/>
              </a:rPr>
              <a:t>ir_image_path</a:t>
            </a:r>
            <a:r>
              <a:rPr lang="en-US" sz="900" b="0">
                <a:solidFill>
                  <a:srgbClr val="EC8E2C"/>
                </a:solidFill>
                <a:latin typeface="Consolas" panose="020B0609020204030204" charset="0"/>
              </a:rPr>
              <a:t>}</a:t>
            </a:r>
            <a:r>
              <a:rPr lang="en-US" sz="900" b="0">
                <a:solidFill>
                  <a:srgbClr val="A5D6FF"/>
                </a:solidFill>
                <a:latin typeface="Consolas" panose="020B0609020204030204" charset="0"/>
              </a:rPr>
              <a:t>"</a:t>
            </a:r>
            <a:r>
              <a:rPr lang="en-US" sz="900" b="0">
                <a:solidFill>
                  <a:srgbClr val="C9D1D9"/>
                </a:solidFill>
                <a:latin typeface="Consolas" panose="020B0609020204030204" charset="0"/>
              </a:rPr>
              <a:t>)</a:t>
            </a:r>
          </a:p>
          <a:p>
            <a:pPr marL="0" marR="0" lvl="0" indent="0" rtl="0">
              <a:lnSpc>
                <a:spcPct val="100000"/>
              </a:lnSpc>
              <a:spcBef>
                <a:spcPts val="0"/>
              </a:spcBef>
              <a:spcAft>
                <a:spcPts val="0"/>
              </a:spcAft>
              <a:buNone/>
            </a:pPr>
            <a:r>
              <a:rPr lang="en-US" sz="900" b="0">
                <a:solidFill>
                  <a:srgbClr val="EC8E2C"/>
                </a:solidFill>
                <a:latin typeface="Consolas" panose="020B0609020204030204" charset="0"/>
              </a:rPr>
              <a:t>if</a:t>
            </a:r>
            <a:r>
              <a:rPr lang="en-US" sz="900" b="0">
                <a:solidFill>
                  <a:srgbClr val="C9D1D9"/>
                </a:solidFill>
                <a:latin typeface="Consolas" panose="020B0609020204030204" charset="0"/>
              </a:rPr>
              <a:t> visible_image </a:t>
            </a:r>
            <a:r>
              <a:rPr lang="en-US" sz="900" b="0">
                <a:solidFill>
                  <a:srgbClr val="EC8E2C"/>
                </a:solidFill>
                <a:latin typeface="Consolas" panose="020B0609020204030204" charset="0"/>
              </a:rPr>
              <a:t>is</a:t>
            </a:r>
            <a:r>
              <a:rPr lang="en-US" sz="900" b="0">
                <a:solidFill>
                  <a:srgbClr val="C9D1D9"/>
                </a:solidFill>
                <a:latin typeface="Consolas" panose="020B0609020204030204" charset="0"/>
              </a:rPr>
              <a:t> </a:t>
            </a:r>
            <a:r>
              <a:rPr lang="en-US" sz="900" b="0">
                <a:solidFill>
                  <a:srgbClr val="79C0FF"/>
                </a:solidFill>
                <a:latin typeface="Consolas" panose="020B0609020204030204" charset="0"/>
              </a:rPr>
              <a:t>None</a:t>
            </a:r>
            <a:r>
              <a:rPr lang="en-US" sz="900" b="0">
                <a:solidFill>
                  <a:srgbClr val="C9D1D9"/>
                </a:solidFill>
                <a:latin typeface="Consolas" panose="020B0609020204030204" charset="0"/>
              </a:rPr>
              <a:t>:</a:t>
            </a:r>
          </a:p>
          <a:p>
            <a:pPr marL="0" marR="0" lvl="0" indent="0" rtl="0">
              <a:lnSpc>
                <a:spcPct val="100000"/>
              </a:lnSpc>
              <a:spcBef>
                <a:spcPts val="0"/>
              </a:spcBef>
              <a:spcAft>
                <a:spcPts val="0"/>
              </a:spcAft>
              <a:buNone/>
            </a:pPr>
            <a:r>
              <a:rPr lang="en-US" sz="900" b="0">
                <a:solidFill>
                  <a:srgbClr val="C9D1D9"/>
                </a:solidFill>
                <a:latin typeface="Consolas" panose="020B0609020204030204" charset="0"/>
              </a:rPr>
              <a:t>  </a:t>
            </a:r>
            <a:r>
              <a:rPr lang="en-US" sz="900" b="0">
                <a:solidFill>
                  <a:srgbClr val="D2A8FF"/>
                </a:solidFill>
                <a:latin typeface="Consolas" panose="020B0609020204030204" charset="0"/>
              </a:rPr>
              <a:t>print</a:t>
            </a:r>
            <a:r>
              <a:rPr lang="en-US" sz="900" b="0">
                <a:solidFill>
                  <a:srgbClr val="C9D1D9"/>
                </a:solidFill>
                <a:latin typeface="Consolas" panose="020B0609020204030204" charset="0"/>
              </a:rPr>
              <a:t>(</a:t>
            </a:r>
            <a:r>
              <a:rPr lang="en-US" sz="900" b="0">
                <a:solidFill>
                  <a:srgbClr val="EC8E2C"/>
                </a:solidFill>
                <a:latin typeface="Consolas" panose="020B0609020204030204" charset="0"/>
              </a:rPr>
              <a:t>f</a:t>
            </a:r>
            <a:r>
              <a:rPr lang="en-US" sz="900" b="0">
                <a:solidFill>
                  <a:srgbClr val="A5D6FF"/>
                </a:solidFill>
                <a:latin typeface="Consolas" panose="020B0609020204030204" charset="0"/>
              </a:rPr>
              <a:t>"Error: Visible image not found or unable to load from </a:t>
            </a:r>
            <a:r>
              <a:rPr lang="en-US" sz="900" b="0">
                <a:solidFill>
                  <a:srgbClr val="EC8E2C"/>
                </a:solidFill>
                <a:latin typeface="Consolas" panose="020B0609020204030204" charset="0"/>
              </a:rPr>
              <a:t>{</a:t>
            </a:r>
            <a:r>
              <a:rPr lang="en-US" sz="900" b="0">
                <a:solidFill>
                  <a:srgbClr val="C9D1D9"/>
                </a:solidFill>
                <a:latin typeface="Consolas" panose="020B0609020204030204" charset="0"/>
              </a:rPr>
              <a:t>visible_image_path</a:t>
            </a:r>
            <a:r>
              <a:rPr lang="en-US" sz="900" b="0">
                <a:solidFill>
                  <a:srgbClr val="EC8E2C"/>
                </a:solidFill>
                <a:latin typeface="Consolas" panose="020B0609020204030204" charset="0"/>
              </a:rPr>
              <a:t>}</a:t>
            </a:r>
            <a:r>
              <a:rPr lang="en-US" sz="900" b="0">
                <a:solidFill>
                  <a:srgbClr val="A5D6FF"/>
                </a:solidFill>
                <a:latin typeface="Consolas" panose="020B0609020204030204" charset="0"/>
              </a:rPr>
              <a:t>"</a:t>
            </a:r>
            <a:r>
              <a:rPr lang="en-US" sz="900" b="0">
                <a:solidFill>
                  <a:srgbClr val="C9D1D9"/>
                </a:solidFill>
                <a:latin typeface="Consolas" panose="020B0609020204030204" charset="0"/>
              </a:rPr>
              <a:t>)</a:t>
            </a:r>
          </a:p>
          <a:p>
            <a:pPr marL="0" marR="0" lvl="0" indent="0" rtl="0">
              <a:lnSpc>
                <a:spcPct val="100000"/>
              </a:lnSpc>
              <a:spcBef>
                <a:spcPts val="0"/>
              </a:spcBef>
              <a:spcAft>
                <a:spcPts val="0"/>
              </a:spcAft>
              <a:buNone/>
            </a:pPr>
            <a:r>
              <a:rPr lang="en-US" sz="900" b="0">
                <a:solidFill>
                  <a:srgbClr val="EC8E2C"/>
                </a:solidFill>
                <a:latin typeface="Consolas" panose="020B0609020204030204" charset="0"/>
              </a:rPr>
              <a:t>else</a:t>
            </a:r>
            <a:r>
              <a:rPr lang="en-US" sz="900" b="0">
                <a:solidFill>
                  <a:srgbClr val="C9D1D9"/>
                </a:solidFill>
                <a:latin typeface="Consolas" panose="020B0609020204030204" charset="0"/>
              </a:rPr>
              <a:t>:</a:t>
            </a:r>
          </a:p>
          <a:p>
            <a:pPr marL="0" marR="0" lvl="0" indent="0" rtl="0">
              <a:lnSpc>
                <a:spcPct val="100000"/>
              </a:lnSpc>
              <a:spcBef>
                <a:spcPts val="0"/>
              </a:spcBef>
              <a:spcAft>
                <a:spcPts val="0"/>
              </a:spcAft>
              <a:buNone/>
            </a:pPr>
            <a:r>
              <a:rPr lang="en-US" sz="900" b="0">
                <a:solidFill>
                  <a:srgbClr val="C9D1D9"/>
                </a:solidFill>
                <a:latin typeface="Consolas" panose="020B0609020204030204" charset="0"/>
              </a:rPr>
              <a:t>  </a:t>
            </a:r>
            <a:r>
              <a:rPr lang="en-US" sz="900" b="0">
                <a:solidFill>
                  <a:srgbClr val="D2A8FF"/>
                </a:solidFill>
                <a:latin typeface="Consolas" panose="020B0609020204030204" charset="0"/>
              </a:rPr>
              <a:t>print</a:t>
            </a:r>
            <a:r>
              <a:rPr lang="en-US" sz="900" b="0">
                <a:solidFill>
                  <a:srgbClr val="C9D1D9"/>
                </a:solidFill>
                <a:latin typeface="Consolas" panose="020B0609020204030204" charset="0"/>
              </a:rPr>
              <a:t>(</a:t>
            </a:r>
            <a:r>
              <a:rPr lang="en-US" sz="900" b="0">
                <a:solidFill>
                  <a:srgbClr val="EC8E2C"/>
                </a:solidFill>
                <a:latin typeface="Consolas" panose="020B0609020204030204" charset="0"/>
              </a:rPr>
              <a:t>f</a:t>
            </a:r>
            <a:r>
              <a:rPr lang="en-US" sz="900" b="0">
                <a:solidFill>
                  <a:srgbClr val="A5D6FF"/>
                </a:solidFill>
                <a:latin typeface="Consolas" panose="020B0609020204030204" charset="0"/>
              </a:rPr>
              <a:t>"Visible image loaded successfully from </a:t>
            </a:r>
            <a:r>
              <a:rPr lang="en-US" sz="900" b="0">
                <a:solidFill>
                  <a:srgbClr val="EC8E2C"/>
                </a:solidFill>
                <a:latin typeface="Consolas" panose="020B0609020204030204" charset="0"/>
              </a:rPr>
              <a:t>{</a:t>
            </a:r>
            <a:r>
              <a:rPr lang="en-US" sz="900" b="0">
                <a:solidFill>
                  <a:srgbClr val="C9D1D9"/>
                </a:solidFill>
                <a:latin typeface="Consolas" panose="020B0609020204030204" charset="0"/>
              </a:rPr>
              <a:t>visible_image_path</a:t>
            </a:r>
            <a:r>
              <a:rPr lang="en-US" sz="900" b="0">
                <a:solidFill>
                  <a:srgbClr val="EC8E2C"/>
                </a:solidFill>
                <a:latin typeface="Consolas" panose="020B0609020204030204" charset="0"/>
              </a:rPr>
              <a:t>}</a:t>
            </a:r>
            <a:r>
              <a:rPr lang="en-US" sz="900" b="0">
                <a:solidFill>
                  <a:srgbClr val="A5D6FF"/>
                </a:solidFill>
                <a:latin typeface="Consolas" panose="020B0609020204030204" charset="0"/>
              </a:rPr>
              <a:t>"</a:t>
            </a:r>
            <a:r>
              <a:rPr lang="en-US" sz="900" b="0">
                <a:solidFill>
                  <a:srgbClr val="C9D1D9"/>
                </a:solidFill>
                <a:latin typeface="Consolas" panose="020B0609020204030204" charset="0"/>
              </a:rPr>
              <a:t>)</a:t>
            </a:r>
          </a:p>
          <a:p>
            <a:pPr marL="0" marR="0" lvl="0" indent="0" rtl="0">
              <a:lnSpc>
                <a:spcPct val="100000"/>
              </a:lnSpc>
              <a:spcBef>
                <a:spcPts val="0"/>
              </a:spcBef>
              <a:spcAft>
                <a:spcPts val="0"/>
              </a:spcAft>
              <a:buNone/>
            </a:pPr>
            <a:r>
              <a:rPr lang="en-US" sz="900" b="0">
                <a:solidFill>
                  <a:srgbClr val="8B949E"/>
                </a:solidFill>
                <a:latin typeface="Consolas" panose="020B0609020204030204" charset="0"/>
              </a:rPr>
              <a:t># Proceed only if both images are loaded successfully</a:t>
            </a:r>
          </a:p>
          <a:p>
            <a:pPr marL="0" marR="0" lvl="0" indent="0" rtl="0">
              <a:lnSpc>
                <a:spcPct val="100000"/>
              </a:lnSpc>
              <a:spcBef>
                <a:spcPts val="0"/>
              </a:spcBef>
              <a:spcAft>
                <a:spcPts val="0"/>
              </a:spcAft>
              <a:buNone/>
            </a:pPr>
            <a:r>
              <a:rPr lang="en-US" sz="900" b="0">
                <a:solidFill>
                  <a:srgbClr val="EC8E2C"/>
                </a:solidFill>
                <a:latin typeface="Consolas" panose="020B0609020204030204" charset="0"/>
              </a:rPr>
              <a:t>if</a:t>
            </a:r>
            <a:r>
              <a:rPr lang="en-US" sz="900" b="0">
                <a:solidFill>
                  <a:srgbClr val="C9D1D9"/>
                </a:solidFill>
                <a:latin typeface="Consolas" panose="020B0609020204030204" charset="0"/>
              </a:rPr>
              <a:t> ir_image </a:t>
            </a:r>
            <a:r>
              <a:rPr lang="en-US" sz="900" b="0">
                <a:solidFill>
                  <a:srgbClr val="EC8E2C"/>
                </a:solidFill>
                <a:latin typeface="Consolas" panose="020B0609020204030204" charset="0"/>
              </a:rPr>
              <a:t>is</a:t>
            </a:r>
            <a:r>
              <a:rPr lang="en-US" sz="900" b="0">
                <a:solidFill>
                  <a:srgbClr val="C9D1D9"/>
                </a:solidFill>
                <a:latin typeface="Consolas" panose="020B0609020204030204" charset="0"/>
              </a:rPr>
              <a:t> </a:t>
            </a:r>
            <a:r>
              <a:rPr lang="en-US" sz="900" b="0">
                <a:solidFill>
                  <a:srgbClr val="EC8E2C"/>
                </a:solidFill>
                <a:latin typeface="Consolas" panose="020B0609020204030204" charset="0"/>
              </a:rPr>
              <a:t>not</a:t>
            </a:r>
            <a:r>
              <a:rPr lang="en-US" sz="900" b="0">
                <a:solidFill>
                  <a:srgbClr val="C9D1D9"/>
                </a:solidFill>
                <a:latin typeface="Consolas" panose="020B0609020204030204" charset="0"/>
              </a:rPr>
              <a:t> </a:t>
            </a:r>
            <a:r>
              <a:rPr lang="en-US" sz="900" b="0">
                <a:solidFill>
                  <a:srgbClr val="79C0FF"/>
                </a:solidFill>
                <a:latin typeface="Consolas" panose="020B0609020204030204" charset="0"/>
              </a:rPr>
              <a:t>None</a:t>
            </a:r>
            <a:r>
              <a:rPr lang="en-US" sz="900" b="0">
                <a:solidFill>
                  <a:srgbClr val="C9D1D9"/>
                </a:solidFill>
                <a:latin typeface="Consolas" panose="020B0609020204030204" charset="0"/>
              </a:rPr>
              <a:t> </a:t>
            </a:r>
            <a:r>
              <a:rPr lang="en-US" sz="900" b="0">
                <a:solidFill>
                  <a:srgbClr val="EC8E2C"/>
                </a:solidFill>
                <a:latin typeface="Consolas" panose="020B0609020204030204" charset="0"/>
              </a:rPr>
              <a:t>and</a:t>
            </a:r>
            <a:r>
              <a:rPr lang="en-US" sz="900" b="0">
                <a:solidFill>
                  <a:srgbClr val="C9D1D9"/>
                </a:solidFill>
                <a:latin typeface="Consolas" panose="020B0609020204030204" charset="0"/>
              </a:rPr>
              <a:t> visible_image </a:t>
            </a:r>
            <a:r>
              <a:rPr lang="en-US" sz="900" b="0">
                <a:solidFill>
                  <a:srgbClr val="EC8E2C"/>
                </a:solidFill>
                <a:latin typeface="Consolas" panose="020B0609020204030204" charset="0"/>
              </a:rPr>
              <a:t>is</a:t>
            </a:r>
            <a:r>
              <a:rPr lang="en-US" sz="900" b="0">
                <a:solidFill>
                  <a:srgbClr val="C9D1D9"/>
                </a:solidFill>
                <a:latin typeface="Consolas" panose="020B0609020204030204" charset="0"/>
              </a:rPr>
              <a:t> </a:t>
            </a:r>
            <a:r>
              <a:rPr lang="en-US" sz="900" b="0">
                <a:solidFill>
                  <a:srgbClr val="EC8E2C"/>
                </a:solidFill>
                <a:latin typeface="Consolas" panose="020B0609020204030204" charset="0"/>
              </a:rPr>
              <a:t>not</a:t>
            </a:r>
            <a:r>
              <a:rPr lang="en-US" sz="900" b="0">
                <a:solidFill>
                  <a:srgbClr val="C9D1D9"/>
                </a:solidFill>
                <a:latin typeface="Consolas" panose="020B0609020204030204" charset="0"/>
              </a:rPr>
              <a:t> </a:t>
            </a:r>
            <a:r>
              <a:rPr lang="en-US" sz="900" b="0">
                <a:solidFill>
                  <a:srgbClr val="79C0FF"/>
                </a:solidFill>
                <a:latin typeface="Consolas" panose="020B0609020204030204" charset="0"/>
              </a:rPr>
              <a:t>None</a:t>
            </a:r>
            <a:r>
              <a:rPr lang="en-US" sz="900" b="0">
                <a:solidFill>
                  <a:srgbClr val="C9D1D9"/>
                </a:solidFill>
                <a:latin typeface="Consolas" panose="020B0609020204030204" charset="0"/>
              </a:rPr>
              <a:t>:</a:t>
            </a:r>
          </a:p>
          <a:p>
            <a:pPr marL="0" marR="0" lvl="0" indent="0" rtl="0">
              <a:lnSpc>
                <a:spcPct val="100000"/>
              </a:lnSpc>
              <a:spcBef>
                <a:spcPts val="0"/>
              </a:spcBef>
              <a:spcAft>
                <a:spcPts val="0"/>
              </a:spcAft>
              <a:buNone/>
            </a:pPr>
            <a:r>
              <a:rPr lang="en-US" sz="900" b="0">
                <a:solidFill>
                  <a:srgbClr val="C9D1D9"/>
                </a:solidFill>
                <a:latin typeface="Consolas" panose="020B0609020204030204" charset="0"/>
              </a:rPr>
              <a:t>  </a:t>
            </a:r>
            <a:r>
              <a:rPr lang="en-US" sz="900" b="0">
                <a:solidFill>
                  <a:srgbClr val="8B949E"/>
                </a:solidFill>
                <a:latin typeface="Consolas" panose="020B0609020204030204" charset="0"/>
              </a:rPr>
              <a:t># Resize IR image to match visible image dimensions</a:t>
            </a:r>
          </a:p>
          <a:p>
            <a:pPr marL="0" marR="0" lvl="0" indent="0" rtl="0">
              <a:lnSpc>
                <a:spcPct val="100000"/>
              </a:lnSpc>
              <a:spcBef>
                <a:spcPts val="0"/>
              </a:spcBef>
              <a:spcAft>
                <a:spcPts val="0"/>
              </a:spcAft>
              <a:buNone/>
            </a:pPr>
            <a:r>
              <a:rPr lang="en-US" sz="900" b="0">
                <a:solidFill>
                  <a:srgbClr val="C9D1D9"/>
                </a:solidFill>
                <a:latin typeface="Consolas" panose="020B0609020204030204" charset="0"/>
              </a:rPr>
              <a:t>  ir_image_resized </a:t>
            </a:r>
            <a:r>
              <a:rPr lang="en-US" sz="900" b="0">
                <a:solidFill>
                  <a:srgbClr val="EC8E2C"/>
                </a:solidFill>
                <a:latin typeface="Consolas" panose="020B0609020204030204" charset="0"/>
              </a:rPr>
              <a:t>=</a:t>
            </a:r>
            <a:r>
              <a:rPr lang="en-US" sz="900" b="0">
                <a:solidFill>
                  <a:srgbClr val="C9D1D9"/>
                </a:solidFill>
                <a:latin typeface="Consolas" panose="020B0609020204030204" charset="0"/>
              </a:rPr>
              <a:t> </a:t>
            </a:r>
            <a:r>
              <a:rPr lang="en-US" sz="900" b="0">
                <a:solidFill>
                  <a:srgbClr val="FDAC54"/>
                </a:solidFill>
                <a:latin typeface="Consolas" panose="020B0609020204030204" charset="0"/>
              </a:rPr>
              <a:t>cv2</a:t>
            </a:r>
            <a:r>
              <a:rPr lang="en-US" sz="900" b="0">
                <a:solidFill>
                  <a:srgbClr val="C9D1D9"/>
                </a:solidFill>
                <a:latin typeface="Consolas" panose="020B0609020204030204" charset="0"/>
              </a:rPr>
              <a:t>.</a:t>
            </a:r>
            <a:r>
              <a:rPr lang="en-US" sz="900" b="0">
                <a:solidFill>
                  <a:srgbClr val="D2A8FF"/>
                </a:solidFill>
                <a:latin typeface="Consolas" panose="020B0609020204030204" charset="0"/>
              </a:rPr>
              <a:t>resize</a:t>
            </a:r>
            <a:r>
              <a:rPr lang="en-US" sz="900" b="0">
                <a:solidFill>
                  <a:srgbClr val="C9D1D9"/>
                </a:solidFill>
                <a:latin typeface="Consolas" panose="020B0609020204030204" charset="0"/>
              </a:rPr>
              <a:t>(ir_image, (visible_image.shape[</a:t>
            </a:r>
            <a:r>
              <a:rPr lang="en-US" sz="900" b="0">
                <a:solidFill>
                  <a:srgbClr val="79C0FF"/>
                </a:solidFill>
                <a:latin typeface="Consolas" panose="020B0609020204030204" charset="0"/>
              </a:rPr>
              <a:t>1</a:t>
            </a:r>
            <a:r>
              <a:rPr lang="en-US" sz="900" b="0">
                <a:solidFill>
                  <a:srgbClr val="C9D1D9"/>
                </a:solidFill>
                <a:latin typeface="Consolas" panose="020B0609020204030204" charset="0"/>
              </a:rPr>
              <a:t>], visible_image.shape[</a:t>
            </a:r>
            <a:r>
              <a:rPr lang="en-US" sz="900" b="0">
                <a:solidFill>
                  <a:srgbClr val="79C0FF"/>
                </a:solidFill>
                <a:latin typeface="Consolas" panose="020B0609020204030204" charset="0"/>
              </a:rPr>
              <a:t>0</a:t>
            </a:r>
            <a:r>
              <a:rPr lang="en-US" sz="900" b="0">
                <a:solidFill>
                  <a:srgbClr val="C9D1D9"/>
                </a:solidFill>
                <a:latin typeface="Consolas" panose="020B0609020204030204" charset="0"/>
              </a:rPr>
              <a:t>]))</a:t>
            </a:r>
          </a:p>
          <a:p>
            <a:pPr marL="0" marR="0" lvl="0" indent="0" rtl="0">
              <a:lnSpc>
                <a:spcPct val="100000"/>
              </a:lnSpc>
              <a:spcBef>
                <a:spcPts val="0"/>
              </a:spcBef>
              <a:spcAft>
                <a:spcPts val="0"/>
              </a:spcAft>
              <a:buNone/>
            </a:pPr>
            <a:r>
              <a:rPr lang="en-US" sz="900" b="0">
                <a:solidFill>
                  <a:srgbClr val="C9D1D9"/>
                </a:solidFill>
                <a:latin typeface="Consolas" panose="020B0609020204030204" charset="0"/>
              </a:rPr>
              <a:t>  </a:t>
            </a:r>
            <a:r>
              <a:rPr lang="en-US" sz="900" b="0">
                <a:solidFill>
                  <a:srgbClr val="8B949E"/>
                </a:solidFill>
                <a:latin typeface="Consolas" panose="020B0609020204030204" charset="0"/>
              </a:rPr>
              <a:t># Convert the IR image to a 3-channel image by duplicating the single channel</a:t>
            </a:r>
          </a:p>
          <a:p>
            <a:pPr marL="0" marR="0" lvl="0" indent="0" rtl="0">
              <a:lnSpc>
                <a:spcPct val="100000"/>
              </a:lnSpc>
              <a:spcBef>
                <a:spcPts val="0"/>
              </a:spcBef>
              <a:spcAft>
                <a:spcPts val="0"/>
              </a:spcAft>
              <a:buNone/>
            </a:pPr>
            <a:r>
              <a:rPr lang="en-US" sz="900" b="0">
                <a:solidFill>
                  <a:srgbClr val="C9D1D9"/>
                </a:solidFill>
                <a:latin typeface="Consolas" panose="020B0609020204030204" charset="0"/>
              </a:rPr>
              <a:t>  ir_image_3channel </a:t>
            </a:r>
            <a:r>
              <a:rPr lang="en-US" sz="900" b="0">
                <a:solidFill>
                  <a:srgbClr val="EC8E2C"/>
                </a:solidFill>
                <a:latin typeface="Consolas" panose="020B0609020204030204" charset="0"/>
              </a:rPr>
              <a:t>=</a:t>
            </a:r>
            <a:r>
              <a:rPr lang="en-US" sz="900" b="0">
                <a:solidFill>
                  <a:srgbClr val="C9D1D9"/>
                </a:solidFill>
                <a:latin typeface="Consolas" panose="020B0609020204030204" charset="0"/>
              </a:rPr>
              <a:t> </a:t>
            </a:r>
            <a:r>
              <a:rPr lang="en-US" sz="900" b="0">
                <a:solidFill>
                  <a:srgbClr val="FDAC54"/>
                </a:solidFill>
                <a:latin typeface="Consolas" panose="020B0609020204030204" charset="0"/>
              </a:rPr>
              <a:t>cv2</a:t>
            </a:r>
            <a:r>
              <a:rPr lang="en-US" sz="900" b="0">
                <a:solidFill>
                  <a:srgbClr val="C9D1D9"/>
                </a:solidFill>
                <a:latin typeface="Consolas" panose="020B0609020204030204" charset="0"/>
              </a:rPr>
              <a:t>.</a:t>
            </a:r>
            <a:r>
              <a:rPr lang="en-US" sz="900" b="0">
                <a:solidFill>
                  <a:srgbClr val="D2A8FF"/>
                </a:solidFill>
                <a:latin typeface="Consolas" panose="020B0609020204030204" charset="0"/>
              </a:rPr>
              <a:t>cvtColor</a:t>
            </a:r>
            <a:r>
              <a:rPr lang="en-US" sz="900" b="0">
                <a:solidFill>
                  <a:srgbClr val="C9D1D9"/>
                </a:solidFill>
                <a:latin typeface="Consolas" panose="020B0609020204030204" charset="0"/>
              </a:rPr>
              <a:t>(ir_image_resized, </a:t>
            </a:r>
            <a:r>
              <a:rPr lang="en-US" sz="900" b="0">
                <a:solidFill>
                  <a:srgbClr val="FDAC54"/>
                </a:solidFill>
                <a:latin typeface="Consolas" panose="020B0609020204030204" charset="0"/>
              </a:rPr>
              <a:t>cv2</a:t>
            </a:r>
            <a:r>
              <a:rPr lang="en-US" sz="900" b="0">
                <a:solidFill>
                  <a:srgbClr val="C9D1D9"/>
                </a:solidFill>
                <a:latin typeface="Consolas" panose="020B0609020204030204" charset="0"/>
              </a:rPr>
              <a:t>.COLOR_GRAY2BGR)</a:t>
            </a:r>
          </a:p>
          <a:p>
            <a:pPr marL="0" marR="0" lvl="0" indent="0" rtl="0">
              <a:lnSpc>
                <a:spcPct val="100000"/>
              </a:lnSpc>
              <a:spcBef>
                <a:spcPts val="0"/>
              </a:spcBef>
              <a:spcAft>
                <a:spcPts val="0"/>
              </a:spcAft>
              <a:buNone/>
            </a:pPr>
            <a:r>
              <a:rPr lang="en-US" sz="900" b="0">
                <a:solidFill>
                  <a:srgbClr val="C9D1D9"/>
                </a:solidFill>
                <a:latin typeface="Consolas" panose="020B0609020204030204" charset="0"/>
              </a:rPr>
              <a:t>  </a:t>
            </a:r>
            <a:r>
              <a:rPr lang="en-US" sz="900" b="0">
                <a:solidFill>
                  <a:srgbClr val="8B949E"/>
                </a:solidFill>
                <a:latin typeface="Consolas" panose="020B0609020204030204" charset="0"/>
              </a:rPr>
              <a:t># Perform a simple fusion by averaging the pixel values of the IR and visible images</a:t>
            </a:r>
          </a:p>
          <a:p>
            <a:pPr marL="0" marR="0" lvl="0" indent="0" rtl="0">
              <a:lnSpc>
                <a:spcPct val="100000"/>
              </a:lnSpc>
              <a:spcBef>
                <a:spcPts val="0"/>
              </a:spcBef>
              <a:spcAft>
                <a:spcPts val="0"/>
              </a:spcAft>
              <a:buNone/>
            </a:pPr>
            <a:r>
              <a:rPr lang="en-US" sz="900" b="0">
                <a:solidFill>
                  <a:srgbClr val="C9D1D9"/>
                </a:solidFill>
                <a:latin typeface="Consolas" panose="020B0609020204030204" charset="0"/>
              </a:rPr>
              <a:t>  fused_image </a:t>
            </a:r>
            <a:r>
              <a:rPr lang="en-US" sz="900" b="0">
                <a:solidFill>
                  <a:srgbClr val="EC8E2C"/>
                </a:solidFill>
                <a:latin typeface="Consolas" panose="020B0609020204030204" charset="0"/>
              </a:rPr>
              <a:t>=</a:t>
            </a:r>
            <a:r>
              <a:rPr lang="en-US" sz="900" b="0">
                <a:solidFill>
                  <a:srgbClr val="C9D1D9"/>
                </a:solidFill>
                <a:latin typeface="Consolas" panose="020B0609020204030204" charset="0"/>
              </a:rPr>
              <a:t> </a:t>
            </a:r>
            <a:r>
              <a:rPr lang="en-US" sz="900" b="0">
                <a:solidFill>
                  <a:srgbClr val="FDAC54"/>
                </a:solidFill>
                <a:latin typeface="Consolas" panose="020B0609020204030204" charset="0"/>
              </a:rPr>
              <a:t>cv2</a:t>
            </a:r>
            <a:r>
              <a:rPr lang="en-US" sz="900" b="0">
                <a:solidFill>
                  <a:srgbClr val="C9D1D9"/>
                </a:solidFill>
                <a:latin typeface="Consolas" panose="020B0609020204030204" charset="0"/>
              </a:rPr>
              <a:t>.</a:t>
            </a:r>
            <a:r>
              <a:rPr lang="en-US" sz="900" b="0">
                <a:solidFill>
                  <a:srgbClr val="D2A8FF"/>
                </a:solidFill>
                <a:latin typeface="Consolas" panose="020B0609020204030204" charset="0"/>
              </a:rPr>
              <a:t>addWeighted</a:t>
            </a:r>
            <a:r>
              <a:rPr lang="en-US" sz="900" b="0">
                <a:solidFill>
                  <a:srgbClr val="C9D1D9"/>
                </a:solidFill>
                <a:latin typeface="Consolas" panose="020B0609020204030204" charset="0"/>
              </a:rPr>
              <a:t>(ir_image_3channel, </a:t>
            </a:r>
            <a:r>
              <a:rPr lang="en-US" sz="900" b="0">
                <a:solidFill>
                  <a:srgbClr val="79C0FF"/>
                </a:solidFill>
                <a:latin typeface="Consolas" panose="020B0609020204030204" charset="0"/>
              </a:rPr>
              <a:t>0.5</a:t>
            </a:r>
            <a:r>
              <a:rPr lang="en-US" sz="900" b="0">
                <a:solidFill>
                  <a:srgbClr val="C9D1D9"/>
                </a:solidFill>
                <a:latin typeface="Consolas" panose="020B0609020204030204" charset="0"/>
              </a:rPr>
              <a:t>, visible_image, </a:t>
            </a:r>
            <a:r>
              <a:rPr lang="en-US" sz="900" b="0">
                <a:solidFill>
                  <a:srgbClr val="79C0FF"/>
                </a:solidFill>
                <a:latin typeface="Consolas" panose="020B0609020204030204" charset="0"/>
              </a:rPr>
              <a:t>0.5</a:t>
            </a:r>
            <a:r>
              <a:rPr lang="en-US" sz="900" b="0">
                <a:solidFill>
                  <a:srgbClr val="C9D1D9"/>
                </a:solidFill>
                <a:latin typeface="Consolas" panose="020B0609020204030204" charset="0"/>
              </a:rPr>
              <a:t>, </a:t>
            </a:r>
            <a:r>
              <a:rPr lang="en-US" sz="900" b="0">
                <a:solidFill>
                  <a:srgbClr val="79C0FF"/>
                </a:solidFill>
                <a:latin typeface="Consolas" panose="020B0609020204030204" charset="0"/>
              </a:rPr>
              <a:t>0</a:t>
            </a:r>
            <a:r>
              <a:rPr lang="en-US" sz="900" b="0">
                <a:solidFill>
                  <a:srgbClr val="C9D1D9"/>
                </a:solidFill>
                <a:latin typeface="Consolas" panose="020B0609020204030204" charset="0"/>
              </a:rPr>
              <a:t>) </a:t>
            </a:r>
            <a:r>
              <a:rPr lang="en-US" sz="900" b="0">
                <a:solidFill>
                  <a:srgbClr val="8B949E"/>
                </a:solidFill>
                <a:latin typeface="Consolas" panose="020B0609020204030204" charset="0"/>
              </a:rPr>
              <a:t># 0.5, 0.5 are weights for the images</a:t>
            </a:r>
          </a:p>
          <a:p>
            <a:pPr marL="0" marR="0" lvl="0" indent="0" rtl="0">
              <a:lnSpc>
                <a:spcPct val="100000"/>
              </a:lnSpc>
              <a:spcBef>
                <a:spcPts val="0"/>
              </a:spcBef>
              <a:spcAft>
                <a:spcPts val="0"/>
              </a:spcAft>
              <a:buNone/>
            </a:pPr>
            <a:r>
              <a:rPr lang="en-US" sz="900" b="0">
                <a:solidFill>
                  <a:srgbClr val="C9D1D9"/>
                </a:solidFill>
                <a:latin typeface="Consolas" panose="020B0609020204030204" charset="0"/>
              </a:rPr>
              <a:t>  </a:t>
            </a:r>
          </a:p>
          <a:p>
            <a:pPr marL="0" marR="0" lvl="0" indent="0" rtl="0">
              <a:lnSpc>
                <a:spcPct val="100000"/>
              </a:lnSpc>
              <a:spcBef>
                <a:spcPts val="0"/>
              </a:spcBef>
              <a:spcAft>
                <a:spcPts val="0"/>
              </a:spcAft>
              <a:buNone/>
            </a:pPr>
            <a:r>
              <a:rPr lang="en-US" sz="900" b="0">
                <a:solidFill>
                  <a:srgbClr val="C9D1D9"/>
                </a:solidFill>
                <a:latin typeface="Consolas" panose="020B0609020204030204" charset="0"/>
              </a:rPr>
              <a:t>  </a:t>
            </a:r>
            <a:r>
              <a:rPr lang="en-US" sz="900" b="0">
                <a:solidFill>
                  <a:srgbClr val="FDAC54"/>
                </a:solidFill>
                <a:latin typeface="Consolas" panose="020B0609020204030204" charset="0"/>
              </a:rPr>
              <a:t>cv2</a:t>
            </a:r>
            <a:r>
              <a:rPr lang="en-US" sz="900" b="0">
                <a:solidFill>
                  <a:srgbClr val="C9D1D9"/>
                </a:solidFill>
                <a:latin typeface="Consolas" panose="020B0609020204030204" charset="0"/>
              </a:rPr>
              <a:t>.</a:t>
            </a:r>
            <a:r>
              <a:rPr lang="en-US" sz="900" b="0">
                <a:solidFill>
                  <a:srgbClr val="D2A8FF"/>
                </a:solidFill>
                <a:latin typeface="Consolas" panose="020B0609020204030204" charset="0"/>
              </a:rPr>
              <a:t>imwrite</a:t>
            </a:r>
            <a:r>
              <a:rPr lang="en-US" sz="900" b="0">
                <a:solidFill>
                  <a:srgbClr val="C9D1D9"/>
                </a:solidFill>
                <a:latin typeface="Consolas" panose="020B0609020204030204" charset="0"/>
              </a:rPr>
              <a:t>(</a:t>
            </a:r>
            <a:r>
              <a:rPr lang="en-US" sz="900" b="0">
                <a:solidFill>
                  <a:srgbClr val="A5D6FF"/>
                </a:solidFill>
                <a:latin typeface="Consolas" panose="020B0609020204030204" charset="0"/>
              </a:rPr>
              <a:t>'fused_image.jpg'</a:t>
            </a:r>
            <a:r>
              <a:rPr lang="en-US" sz="900" b="0">
                <a:solidFill>
                  <a:srgbClr val="C9D1D9"/>
                </a:solidFill>
                <a:latin typeface="Consolas" panose="020B0609020204030204" charset="0"/>
              </a:rPr>
              <a:t>, fused_image)</a:t>
            </a:r>
          </a:p>
          <a:p>
            <a:pPr marL="0" marR="0" lvl="0" indent="0" rtl="0">
              <a:lnSpc>
                <a:spcPct val="100000"/>
              </a:lnSpc>
              <a:spcBef>
                <a:spcPts val="0"/>
              </a:spcBef>
              <a:spcAft>
                <a:spcPts val="0"/>
              </a:spcAft>
              <a:buNone/>
            </a:pPr>
            <a:r>
              <a:rPr lang="en-US" sz="900" b="0">
                <a:solidFill>
                  <a:srgbClr val="C9D1D9"/>
                </a:solidFill>
                <a:latin typeface="Consolas" panose="020B0609020204030204" charset="0"/>
              </a:rPr>
              <a:t>  </a:t>
            </a:r>
            <a:r>
              <a:rPr lang="en-US" sz="900" b="0">
                <a:solidFill>
                  <a:srgbClr val="8B949E"/>
                </a:solidFill>
                <a:latin typeface="Consolas" panose="020B0609020204030204" charset="0"/>
              </a:rPr>
              <a:t># Display the images using Matplotlib</a:t>
            </a:r>
          </a:p>
          <a:p>
            <a:pPr marL="0" marR="0" lvl="0" indent="0" rtl="0">
              <a:lnSpc>
                <a:spcPct val="100000"/>
              </a:lnSpc>
              <a:spcBef>
                <a:spcPts val="0"/>
              </a:spcBef>
              <a:spcAft>
                <a:spcPts val="0"/>
              </a:spcAft>
              <a:buNone/>
            </a:pPr>
            <a:r>
              <a:rPr lang="en-US" sz="900" b="0">
                <a:solidFill>
                  <a:srgbClr val="C9D1D9"/>
                </a:solidFill>
                <a:latin typeface="Consolas" panose="020B0609020204030204" charset="0"/>
              </a:rPr>
              <a:t>  </a:t>
            </a:r>
            <a:r>
              <a:rPr lang="en-US" sz="900" b="0">
                <a:solidFill>
                  <a:srgbClr val="FDAC54"/>
                </a:solidFill>
                <a:latin typeface="Consolas" panose="020B0609020204030204" charset="0"/>
              </a:rPr>
              <a:t>plt</a:t>
            </a:r>
            <a:r>
              <a:rPr lang="en-US" sz="900" b="0">
                <a:solidFill>
                  <a:srgbClr val="C9D1D9"/>
                </a:solidFill>
                <a:latin typeface="Consolas" panose="020B0609020204030204" charset="0"/>
              </a:rPr>
              <a:t>.</a:t>
            </a:r>
            <a:r>
              <a:rPr lang="en-US" sz="900" b="0">
                <a:solidFill>
                  <a:srgbClr val="D2A8FF"/>
                </a:solidFill>
                <a:latin typeface="Consolas" panose="020B0609020204030204" charset="0"/>
              </a:rPr>
              <a:t>figure</a:t>
            </a:r>
            <a:r>
              <a:rPr lang="en-US" sz="900" b="0">
                <a:solidFill>
                  <a:srgbClr val="C9D1D9"/>
                </a:solidFill>
                <a:latin typeface="Consolas" panose="020B0609020204030204" charset="0"/>
              </a:rPr>
              <a:t>(</a:t>
            </a:r>
            <a:r>
              <a:rPr lang="en-US" sz="900" b="0">
                <a:solidFill>
                  <a:srgbClr val="FDAC54"/>
                </a:solidFill>
                <a:latin typeface="Consolas" panose="020B0609020204030204" charset="0"/>
              </a:rPr>
              <a:t>figsize</a:t>
            </a:r>
            <a:r>
              <a:rPr lang="en-US" sz="900" b="0">
                <a:solidFill>
                  <a:srgbClr val="EC8E2C"/>
                </a:solidFill>
                <a:latin typeface="Consolas" panose="020B0609020204030204" charset="0"/>
              </a:rPr>
              <a:t>=</a:t>
            </a:r>
            <a:r>
              <a:rPr lang="en-US" sz="900" b="0">
                <a:solidFill>
                  <a:srgbClr val="C9D1D9"/>
                </a:solidFill>
                <a:latin typeface="Consolas" panose="020B0609020204030204" charset="0"/>
              </a:rPr>
              <a:t>(</a:t>
            </a:r>
            <a:r>
              <a:rPr lang="en-US" sz="900" b="0">
                <a:solidFill>
                  <a:srgbClr val="79C0FF"/>
                </a:solidFill>
                <a:latin typeface="Consolas" panose="020B0609020204030204" charset="0"/>
              </a:rPr>
              <a:t>15</a:t>
            </a:r>
            <a:r>
              <a:rPr lang="en-US" sz="900" b="0">
                <a:solidFill>
                  <a:srgbClr val="C9D1D9"/>
                </a:solidFill>
                <a:latin typeface="Consolas" panose="020B0609020204030204" charset="0"/>
              </a:rPr>
              <a:t>, </a:t>
            </a:r>
            <a:r>
              <a:rPr lang="en-US" sz="900" b="0">
                <a:solidFill>
                  <a:srgbClr val="79C0FF"/>
                </a:solidFill>
                <a:latin typeface="Consolas" panose="020B0609020204030204" charset="0"/>
              </a:rPr>
              <a:t>5</a:t>
            </a:r>
            <a:r>
              <a:rPr lang="en-US" sz="900" b="0">
                <a:solidFill>
                  <a:srgbClr val="C9D1D9"/>
                </a:solidFill>
                <a:latin typeface="Consolas" panose="020B0609020204030204" charset="0"/>
              </a:rPr>
              <a:t>))</a:t>
            </a:r>
          </a:p>
          <a:p>
            <a:pPr marL="0" marR="0" lvl="0" indent="0" rtl="0">
              <a:lnSpc>
                <a:spcPct val="100000"/>
              </a:lnSpc>
              <a:spcBef>
                <a:spcPts val="0"/>
              </a:spcBef>
              <a:spcAft>
                <a:spcPts val="0"/>
              </a:spcAft>
              <a:buNone/>
            </a:pPr>
            <a:r>
              <a:rPr lang="en-US" sz="900" b="0">
                <a:solidFill>
                  <a:srgbClr val="C9D1D9"/>
                </a:solidFill>
                <a:latin typeface="Consolas" panose="020B0609020204030204" charset="0"/>
              </a:rPr>
              <a:t>  </a:t>
            </a:r>
            <a:r>
              <a:rPr lang="en-US" sz="900" b="0">
                <a:solidFill>
                  <a:srgbClr val="FDAC54"/>
                </a:solidFill>
                <a:latin typeface="Consolas" panose="020B0609020204030204" charset="0"/>
              </a:rPr>
              <a:t>plt</a:t>
            </a:r>
            <a:r>
              <a:rPr lang="en-US" sz="900" b="0">
                <a:solidFill>
                  <a:srgbClr val="C9D1D9"/>
                </a:solidFill>
                <a:latin typeface="Consolas" panose="020B0609020204030204" charset="0"/>
              </a:rPr>
              <a:t>.</a:t>
            </a:r>
            <a:r>
              <a:rPr lang="en-US" sz="900" b="0">
                <a:solidFill>
                  <a:srgbClr val="D2A8FF"/>
                </a:solidFill>
                <a:latin typeface="Consolas" panose="020B0609020204030204" charset="0"/>
              </a:rPr>
              <a:t>subplot</a:t>
            </a:r>
            <a:r>
              <a:rPr lang="en-US" sz="900" b="0">
                <a:solidFill>
                  <a:srgbClr val="C9D1D9"/>
                </a:solidFill>
                <a:latin typeface="Consolas" panose="020B0609020204030204" charset="0"/>
              </a:rPr>
              <a:t>(</a:t>
            </a:r>
            <a:r>
              <a:rPr lang="en-US" sz="900" b="0">
                <a:solidFill>
                  <a:srgbClr val="79C0FF"/>
                </a:solidFill>
                <a:latin typeface="Consolas" panose="020B0609020204030204" charset="0"/>
              </a:rPr>
              <a:t>1</a:t>
            </a:r>
            <a:r>
              <a:rPr lang="en-US" sz="900" b="0">
                <a:solidFill>
                  <a:srgbClr val="C9D1D9"/>
                </a:solidFill>
                <a:latin typeface="Consolas" panose="020B0609020204030204" charset="0"/>
              </a:rPr>
              <a:t>, </a:t>
            </a:r>
            <a:r>
              <a:rPr lang="en-US" sz="900" b="0">
                <a:solidFill>
                  <a:srgbClr val="79C0FF"/>
                </a:solidFill>
                <a:latin typeface="Consolas" panose="020B0609020204030204" charset="0"/>
              </a:rPr>
              <a:t>3</a:t>
            </a:r>
            <a:r>
              <a:rPr lang="en-US" sz="900" b="0">
                <a:solidFill>
                  <a:srgbClr val="C9D1D9"/>
                </a:solidFill>
                <a:latin typeface="Consolas" panose="020B0609020204030204" charset="0"/>
              </a:rPr>
              <a:t>, </a:t>
            </a:r>
            <a:r>
              <a:rPr lang="en-US" sz="900" b="0">
                <a:solidFill>
                  <a:srgbClr val="79C0FF"/>
                </a:solidFill>
                <a:latin typeface="Consolas" panose="020B0609020204030204" charset="0"/>
              </a:rPr>
              <a:t>1</a:t>
            </a:r>
            <a:r>
              <a:rPr lang="en-US" sz="900" b="0">
                <a:solidFill>
                  <a:srgbClr val="C9D1D9"/>
                </a:solidFill>
                <a:latin typeface="Consolas" panose="020B0609020204030204" charset="0"/>
              </a:rPr>
              <a:t>)</a:t>
            </a:r>
          </a:p>
          <a:p>
            <a:pPr marL="0" marR="0" lvl="0" indent="0" rtl="0">
              <a:lnSpc>
                <a:spcPct val="100000"/>
              </a:lnSpc>
              <a:spcBef>
                <a:spcPts val="0"/>
              </a:spcBef>
              <a:spcAft>
                <a:spcPts val="0"/>
              </a:spcAft>
              <a:buNone/>
            </a:pPr>
            <a:r>
              <a:rPr lang="en-US" sz="900" b="0">
                <a:solidFill>
                  <a:srgbClr val="C9D1D9"/>
                </a:solidFill>
                <a:latin typeface="Consolas" panose="020B0609020204030204" charset="0"/>
              </a:rPr>
              <a:t>  </a:t>
            </a:r>
            <a:r>
              <a:rPr lang="en-US" sz="900" b="0">
                <a:solidFill>
                  <a:srgbClr val="FDAC54"/>
                </a:solidFill>
                <a:latin typeface="Consolas" panose="020B0609020204030204" charset="0"/>
              </a:rPr>
              <a:t>plt</a:t>
            </a:r>
            <a:r>
              <a:rPr lang="en-US" sz="900" b="0">
                <a:solidFill>
                  <a:srgbClr val="C9D1D9"/>
                </a:solidFill>
                <a:latin typeface="Consolas" panose="020B0609020204030204" charset="0"/>
              </a:rPr>
              <a:t>.</a:t>
            </a:r>
            <a:r>
              <a:rPr lang="en-US" sz="900" b="0">
                <a:solidFill>
                  <a:srgbClr val="D2A8FF"/>
                </a:solidFill>
                <a:latin typeface="Consolas" panose="020B0609020204030204" charset="0"/>
              </a:rPr>
              <a:t>title</a:t>
            </a:r>
            <a:r>
              <a:rPr lang="en-US" sz="900" b="0">
                <a:solidFill>
                  <a:srgbClr val="C9D1D9"/>
                </a:solidFill>
                <a:latin typeface="Consolas" panose="020B0609020204030204" charset="0"/>
              </a:rPr>
              <a:t>(</a:t>
            </a:r>
            <a:r>
              <a:rPr lang="en-US" sz="900" b="0">
                <a:solidFill>
                  <a:srgbClr val="A5D6FF"/>
                </a:solidFill>
                <a:latin typeface="Consolas" panose="020B0609020204030204" charset="0"/>
              </a:rPr>
              <a:t>'Infrared Image'</a:t>
            </a:r>
            <a:r>
              <a:rPr lang="en-US" sz="900" b="0">
                <a:solidFill>
                  <a:srgbClr val="C9D1D9"/>
                </a:solidFill>
                <a:latin typeface="Consolas" panose="020B0609020204030204" charset="0"/>
              </a:rPr>
              <a:t>)</a:t>
            </a:r>
          </a:p>
          <a:p>
            <a:pPr marL="0" marR="0" lvl="0" indent="0" rtl="0">
              <a:lnSpc>
                <a:spcPct val="100000"/>
              </a:lnSpc>
              <a:spcBef>
                <a:spcPts val="0"/>
              </a:spcBef>
              <a:spcAft>
                <a:spcPts val="0"/>
              </a:spcAft>
              <a:buNone/>
            </a:pPr>
            <a:r>
              <a:rPr lang="en-US" sz="900" b="0">
                <a:solidFill>
                  <a:srgbClr val="C9D1D9"/>
                </a:solidFill>
                <a:latin typeface="Consolas" panose="020B0609020204030204" charset="0"/>
              </a:rPr>
              <a:t>  </a:t>
            </a:r>
            <a:r>
              <a:rPr lang="en-US" sz="900" b="0">
                <a:solidFill>
                  <a:srgbClr val="FDAC54"/>
                </a:solidFill>
                <a:latin typeface="Consolas" panose="020B0609020204030204" charset="0"/>
              </a:rPr>
              <a:t>plt</a:t>
            </a:r>
            <a:r>
              <a:rPr lang="en-US" sz="900" b="0">
                <a:solidFill>
                  <a:srgbClr val="C9D1D9"/>
                </a:solidFill>
                <a:latin typeface="Consolas" panose="020B0609020204030204" charset="0"/>
              </a:rPr>
              <a:t>.</a:t>
            </a:r>
            <a:r>
              <a:rPr lang="en-US" sz="900" b="0">
                <a:solidFill>
                  <a:srgbClr val="D2A8FF"/>
                </a:solidFill>
                <a:latin typeface="Consolas" panose="020B0609020204030204" charset="0"/>
              </a:rPr>
              <a:t>imshow</a:t>
            </a:r>
            <a:r>
              <a:rPr lang="en-US" sz="900" b="0">
                <a:solidFill>
                  <a:srgbClr val="C9D1D9"/>
                </a:solidFill>
                <a:latin typeface="Consolas" panose="020B0609020204030204" charset="0"/>
              </a:rPr>
              <a:t>(ir_image, </a:t>
            </a:r>
            <a:r>
              <a:rPr lang="en-US" sz="900" b="0">
                <a:solidFill>
                  <a:srgbClr val="FDAC54"/>
                </a:solidFill>
                <a:latin typeface="Consolas" panose="020B0609020204030204" charset="0"/>
              </a:rPr>
              <a:t>cmap</a:t>
            </a:r>
            <a:r>
              <a:rPr lang="en-US" sz="900" b="0">
                <a:solidFill>
                  <a:srgbClr val="EC8E2C"/>
                </a:solidFill>
                <a:latin typeface="Consolas" panose="020B0609020204030204" charset="0"/>
              </a:rPr>
              <a:t>=</a:t>
            </a:r>
            <a:r>
              <a:rPr lang="en-US" sz="900" b="0">
                <a:solidFill>
                  <a:srgbClr val="A5D6FF"/>
                </a:solidFill>
                <a:latin typeface="Consolas" panose="020B0609020204030204" charset="0"/>
              </a:rPr>
              <a:t>'gray'</a:t>
            </a:r>
            <a:r>
              <a:rPr lang="en-US" sz="900" b="0">
                <a:solidFill>
                  <a:srgbClr val="C9D1D9"/>
                </a:solidFill>
                <a:latin typeface="Consolas" panose="020B0609020204030204" charset="0"/>
              </a:rPr>
              <a:t>)</a:t>
            </a:r>
          </a:p>
          <a:p>
            <a:pPr marL="0" marR="0" lvl="0" indent="0" rtl="0">
              <a:lnSpc>
                <a:spcPct val="100000"/>
              </a:lnSpc>
              <a:spcBef>
                <a:spcPts val="0"/>
              </a:spcBef>
              <a:spcAft>
                <a:spcPts val="0"/>
              </a:spcAft>
              <a:buNone/>
            </a:pPr>
            <a:r>
              <a:rPr lang="en-US" sz="900" b="0">
                <a:solidFill>
                  <a:srgbClr val="C9D1D9"/>
                </a:solidFill>
                <a:latin typeface="Consolas" panose="020B0609020204030204" charset="0"/>
              </a:rPr>
              <a:t>  </a:t>
            </a:r>
            <a:r>
              <a:rPr lang="en-US" sz="900" b="0">
                <a:solidFill>
                  <a:srgbClr val="FDAC54"/>
                </a:solidFill>
                <a:latin typeface="Consolas" panose="020B0609020204030204" charset="0"/>
              </a:rPr>
              <a:t>plt</a:t>
            </a:r>
            <a:r>
              <a:rPr lang="en-US" sz="900" b="0">
                <a:solidFill>
                  <a:srgbClr val="C9D1D9"/>
                </a:solidFill>
                <a:latin typeface="Consolas" panose="020B0609020204030204" charset="0"/>
              </a:rPr>
              <a:t>.</a:t>
            </a:r>
            <a:r>
              <a:rPr lang="en-US" sz="900" b="0">
                <a:solidFill>
                  <a:srgbClr val="D2A8FF"/>
                </a:solidFill>
                <a:latin typeface="Consolas" panose="020B0609020204030204" charset="0"/>
              </a:rPr>
              <a:t>subplot</a:t>
            </a:r>
            <a:r>
              <a:rPr lang="en-US" sz="900" b="0">
                <a:solidFill>
                  <a:srgbClr val="C9D1D9"/>
                </a:solidFill>
                <a:latin typeface="Consolas" panose="020B0609020204030204" charset="0"/>
              </a:rPr>
              <a:t>(</a:t>
            </a:r>
            <a:r>
              <a:rPr lang="en-US" sz="900" b="0">
                <a:solidFill>
                  <a:srgbClr val="79C0FF"/>
                </a:solidFill>
                <a:latin typeface="Consolas" panose="020B0609020204030204" charset="0"/>
              </a:rPr>
              <a:t>1</a:t>
            </a:r>
            <a:r>
              <a:rPr lang="en-US" sz="900" b="0">
                <a:solidFill>
                  <a:srgbClr val="C9D1D9"/>
                </a:solidFill>
                <a:latin typeface="Consolas" panose="020B0609020204030204" charset="0"/>
              </a:rPr>
              <a:t>, </a:t>
            </a:r>
            <a:r>
              <a:rPr lang="en-US" sz="900" b="0">
                <a:solidFill>
                  <a:srgbClr val="79C0FF"/>
                </a:solidFill>
                <a:latin typeface="Consolas" panose="020B0609020204030204" charset="0"/>
              </a:rPr>
              <a:t>3</a:t>
            </a:r>
            <a:r>
              <a:rPr lang="en-US" sz="900" b="0">
                <a:solidFill>
                  <a:srgbClr val="C9D1D9"/>
                </a:solidFill>
                <a:latin typeface="Consolas" panose="020B0609020204030204" charset="0"/>
              </a:rPr>
              <a:t>, </a:t>
            </a:r>
            <a:r>
              <a:rPr lang="en-US" sz="900" b="0">
                <a:solidFill>
                  <a:srgbClr val="79C0FF"/>
                </a:solidFill>
                <a:latin typeface="Consolas" panose="020B0609020204030204" charset="0"/>
              </a:rPr>
              <a:t>2</a:t>
            </a:r>
            <a:r>
              <a:rPr lang="en-US" sz="900" b="0">
                <a:solidFill>
                  <a:srgbClr val="C9D1D9"/>
                </a:solidFill>
                <a:latin typeface="Consolas" panose="020B0609020204030204" charset="0"/>
              </a:rPr>
              <a:t>)</a:t>
            </a:r>
          </a:p>
          <a:p>
            <a:pPr marL="0" marR="0" lvl="0" indent="0" rtl="0">
              <a:lnSpc>
                <a:spcPct val="100000"/>
              </a:lnSpc>
              <a:spcBef>
                <a:spcPts val="0"/>
              </a:spcBef>
              <a:spcAft>
                <a:spcPts val="0"/>
              </a:spcAft>
              <a:buNone/>
            </a:pPr>
            <a:r>
              <a:rPr lang="en-US" sz="900" b="0">
                <a:solidFill>
                  <a:srgbClr val="C9D1D9"/>
                </a:solidFill>
                <a:latin typeface="Consolas" panose="020B0609020204030204" charset="0"/>
              </a:rPr>
              <a:t>  </a:t>
            </a:r>
            <a:r>
              <a:rPr lang="en-US" sz="900" b="0">
                <a:solidFill>
                  <a:srgbClr val="FDAC54"/>
                </a:solidFill>
                <a:latin typeface="Consolas" panose="020B0609020204030204" charset="0"/>
              </a:rPr>
              <a:t>plt</a:t>
            </a:r>
            <a:r>
              <a:rPr lang="en-US" sz="900" b="0">
                <a:solidFill>
                  <a:srgbClr val="C9D1D9"/>
                </a:solidFill>
                <a:latin typeface="Consolas" panose="020B0609020204030204" charset="0"/>
              </a:rPr>
              <a:t>.</a:t>
            </a:r>
            <a:r>
              <a:rPr lang="en-US" sz="900" b="0">
                <a:solidFill>
                  <a:srgbClr val="D2A8FF"/>
                </a:solidFill>
                <a:latin typeface="Consolas" panose="020B0609020204030204" charset="0"/>
              </a:rPr>
              <a:t>title</a:t>
            </a:r>
            <a:r>
              <a:rPr lang="en-US" sz="900" b="0">
                <a:solidFill>
                  <a:srgbClr val="C9D1D9"/>
                </a:solidFill>
                <a:latin typeface="Consolas" panose="020B0609020204030204" charset="0"/>
              </a:rPr>
              <a:t>(</a:t>
            </a:r>
            <a:r>
              <a:rPr lang="en-US" sz="900" b="0">
                <a:solidFill>
                  <a:srgbClr val="A5D6FF"/>
                </a:solidFill>
                <a:latin typeface="Consolas" panose="020B0609020204030204" charset="0"/>
              </a:rPr>
              <a:t>'Visible Image'</a:t>
            </a:r>
            <a:r>
              <a:rPr lang="en-US" sz="900" b="0">
                <a:solidFill>
                  <a:srgbClr val="C9D1D9"/>
                </a:solidFill>
                <a:latin typeface="Consolas" panose="020B0609020204030204" charset="0"/>
              </a:rPr>
              <a:t>)</a:t>
            </a:r>
          </a:p>
          <a:p>
            <a:pPr marL="0" marR="0" lvl="0" indent="0" rtl="0">
              <a:lnSpc>
                <a:spcPct val="100000"/>
              </a:lnSpc>
              <a:spcBef>
                <a:spcPts val="0"/>
              </a:spcBef>
              <a:spcAft>
                <a:spcPts val="0"/>
              </a:spcAft>
              <a:buNone/>
            </a:pPr>
            <a:r>
              <a:rPr lang="en-US" sz="900" b="0">
                <a:solidFill>
                  <a:srgbClr val="C9D1D9"/>
                </a:solidFill>
                <a:latin typeface="Consolas" panose="020B0609020204030204" charset="0"/>
              </a:rPr>
              <a:t>  </a:t>
            </a:r>
            <a:r>
              <a:rPr lang="en-US" sz="900" b="0">
                <a:solidFill>
                  <a:srgbClr val="FDAC54"/>
                </a:solidFill>
                <a:latin typeface="Consolas" panose="020B0609020204030204" charset="0"/>
              </a:rPr>
              <a:t>plt</a:t>
            </a:r>
            <a:r>
              <a:rPr lang="en-US" sz="900" b="0">
                <a:solidFill>
                  <a:srgbClr val="C9D1D9"/>
                </a:solidFill>
                <a:latin typeface="Consolas" panose="020B0609020204030204" charset="0"/>
              </a:rPr>
              <a:t>.</a:t>
            </a:r>
            <a:r>
              <a:rPr lang="en-US" sz="900" b="0">
                <a:solidFill>
                  <a:srgbClr val="D2A8FF"/>
                </a:solidFill>
                <a:latin typeface="Consolas" panose="020B0609020204030204" charset="0"/>
              </a:rPr>
              <a:t>imshow</a:t>
            </a:r>
            <a:r>
              <a:rPr lang="en-US" sz="900" b="0">
                <a:solidFill>
                  <a:srgbClr val="C9D1D9"/>
                </a:solidFill>
                <a:latin typeface="Consolas" panose="020B0609020204030204" charset="0"/>
              </a:rPr>
              <a:t>(</a:t>
            </a:r>
            <a:r>
              <a:rPr lang="en-US" sz="900" b="0">
                <a:solidFill>
                  <a:srgbClr val="FDAC54"/>
                </a:solidFill>
                <a:latin typeface="Consolas" panose="020B0609020204030204" charset="0"/>
              </a:rPr>
              <a:t>cv2</a:t>
            </a:r>
            <a:r>
              <a:rPr lang="en-US" sz="900" b="0">
                <a:solidFill>
                  <a:srgbClr val="C9D1D9"/>
                </a:solidFill>
                <a:latin typeface="Consolas" panose="020B0609020204030204" charset="0"/>
              </a:rPr>
              <a:t>.</a:t>
            </a:r>
            <a:r>
              <a:rPr lang="en-US" sz="900" b="0">
                <a:solidFill>
                  <a:srgbClr val="D2A8FF"/>
                </a:solidFill>
                <a:latin typeface="Consolas" panose="020B0609020204030204" charset="0"/>
              </a:rPr>
              <a:t>cvtColor</a:t>
            </a:r>
            <a:r>
              <a:rPr lang="en-US" sz="900" b="0">
                <a:solidFill>
                  <a:srgbClr val="C9D1D9"/>
                </a:solidFill>
                <a:latin typeface="Consolas" panose="020B0609020204030204" charset="0"/>
              </a:rPr>
              <a:t>(visible_image, </a:t>
            </a:r>
            <a:r>
              <a:rPr lang="en-US" sz="900" b="0">
                <a:solidFill>
                  <a:srgbClr val="FDAC54"/>
                </a:solidFill>
                <a:latin typeface="Consolas" panose="020B0609020204030204" charset="0"/>
              </a:rPr>
              <a:t>cv2</a:t>
            </a:r>
            <a:r>
              <a:rPr lang="en-US" sz="900" b="0">
                <a:solidFill>
                  <a:srgbClr val="C9D1D9"/>
                </a:solidFill>
                <a:latin typeface="Consolas" panose="020B0609020204030204" charset="0"/>
              </a:rPr>
              <a:t>.COLOR_BGR2RGB))</a:t>
            </a:r>
          </a:p>
          <a:p>
            <a:pPr marL="0" marR="0" lvl="0" indent="0" rtl="0">
              <a:lnSpc>
                <a:spcPct val="100000"/>
              </a:lnSpc>
              <a:spcBef>
                <a:spcPts val="0"/>
              </a:spcBef>
              <a:spcAft>
                <a:spcPts val="0"/>
              </a:spcAft>
              <a:buNone/>
            </a:pPr>
            <a:r>
              <a:rPr lang="en-US" sz="900" b="0">
                <a:solidFill>
                  <a:srgbClr val="C9D1D9"/>
                </a:solidFill>
                <a:latin typeface="Consolas" panose="020B0609020204030204" charset="0"/>
              </a:rPr>
              <a:t>  </a:t>
            </a:r>
            <a:r>
              <a:rPr lang="en-US" sz="900" b="0">
                <a:solidFill>
                  <a:srgbClr val="FDAC54"/>
                </a:solidFill>
                <a:latin typeface="Consolas" panose="020B0609020204030204" charset="0"/>
              </a:rPr>
              <a:t>plt</a:t>
            </a:r>
            <a:r>
              <a:rPr lang="en-US" sz="900" b="0">
                <a:solidFill>
                  <a:srgbClr val="C9D1D9"/>
                </a:solidFill>
                <a:latin typeface="Consolas" panose="020B0609020204030204" charset="0"/>
              </a:rPr>
              <a:t>.</a:t>
            </a:r>
            <a:r>
              <a:rPr lang="en-US" sz="900" b="0">
                <a:solidFill>
                  <a:srgbClr val="D2A8FF"/>
                </a:solidFill>
                <a:latin typeface="Consolas" panose="020B0609020204030204" charset="0"/>
              </a:rPr>
              <a:t>subplot</a:t>
            </a:r>
            <a:r>
              <a:rPr lang="en-US" sz="900" b="0">
                <a:solidFill>
                  <a:srgbClr val="C9D1D9"/>
                </a:solidFill>
                <a:latin typeface="Consolas" panose="020B0609020204030204" charset="0"/>
              </a:rPr>
              <a:t>(</a:t>
            </a:r>
            <a:r>
              <a:rPr lang="en-US" sz="900" b="0">
                <a:solidFill>
                  <a:srgbClr val="79C0FF"/>
                </a:solidFill>
                <a:latin typeface="Consolas" panose="020B0609020204030204" charset="0"/>
              </a:rPr>
              <a:t>1</a:t>
            </a:r>
            <a:r>
              <a:rPr lang="en-US" sz="900" b="0">
                <a:solidFill>
                  <a:srgbClr val="C9D1D9"/>
                </a:solidFill>
                <a:latin typeface="Consolas" panose="020B0609020204030204" charset="0"/>
              </a:rPr>
              <a:t>, </a:t>
            </a:r>
            <a:r>
              <a:rPr lang="en-US" sz="900" b="0">
                <a:solidFill>
                  <a:srgbClr val="79C0FF"/>
                </a:solidFill>
                <a:latin typeface="Consolas" panose="020B0609020204030204" charset="0"/>
              </a:rPr>
              <a:t>3</a:t>
            </a:r>
            <a:r>
              <a:rPr lang="en-US" sz="900" b="0">
                <a:solidFill>
                  <a:srgbClr val="C9D1D9"/>
                </a:solidFill>
                <a:latin typeface="Consolas" panose="020B0609020204030204" charset="0"/>
              </a:rPr>
              <a:t>, </a:t>
            </a:r>
            <a:r>
              <a:rPr lang="en-US" sz="900" b="0">
                <a:solidFill>
                  <a:srgbClr val="79C0FF"/>
                </a:solidFill>
                <a:latin typeface="Consolas" panose="020B0609020204030204" charset="0"/>
              </a:rPr>
              <a:t>3</a:t>
            </a:r>
            <a:r>
              <a:rPr lang="en-US" sz="900" b="0">
                <a:solidFill>
                  <a:srgbClr val="C9D1D9"/>
                </a:solidFill>
                <a:latin typeface="Consolas" panose="020B0609020204030204" charset="0"/>
              </a:rPr>
              <a:t>)</a:t>
            </a:r>
          </a:p>
          <a:p>
            <a:pPr marL="0" marR="0" lvl="0" indent="0" rtl="0">
              <a:lnSpc>
                <a:spcPct val="100000"/>
              </a:lnSpc>
              <a:spcBef>
                <a:spcPts val="0"/>
              </a:spcBef>
              <a:spcAft>
                <a:spcPts val="0"/>
              </a:spcAft>
              <a:buNone/>
            </a:pPr>
            <a:r>
              <a:rPr lang="en-US" sz="900" b="0">
                <a:solidFill>
                  <a:srgbClr val="C9D1D9"/>
                </a:solidFill>
                <a:latin typeface="Consolas" panose="020B0609020204030204" charset="0"/>
              </a:rPr>
              <a:t>  </a:t>
            </a:r>
            <a:r>
              <a:rPr lang="en-US" sz="900" b="0">
                <a:solidFill>
                  <a:srgbClr val="FDAC54"/>
                </a:solidFill>
                <a:latin typeface="Consolas" panose="020B0609020204030204" charset="0"/>
              </a:rPr>
              <a:t>plt</a:t>
            </a:r>
            <a:r>
              <a:rPr lang="en-US" sz="900" b="0">
                <a:solidFill>
                  <a:srgbClr val="C9D1D9"/>
                </a:solidFill>
                <a:latin typeface="Consolas" panose="020B0609020204030204" charset="0"/>
              </a:rPr>
              <a:t>.</a:t>
            </a:r>
            <a:r>
              <a:rPr lang="en-US" sz="900" b="0">
                <a:solidFill>
                  <a:srgbClr val="D2A8FF"/>
                </a:solidFill>
                <a:latin typeface="Consolas" panose="020B0609020204030204" charset="0"/>
              </a:rPr>
              <a:t>title</a:t>
            </a:r>
            <a:r>
              <a:rPr lang="en-US" sz="900" b="0">
                <a:solidFill>
                  <a:srgbClr val="C9D1D9"/>
                </a:solidFill>
                <a:latin typeface="Consolas" panose="020B0609020204030204" charset="0"/>
              </a:rPr>
              <a:t>(</a:t>
            </a:r>
            <a:r>
              <a:rPr lang="en-US" sz="900" b="0">
                <a:solidFill>
                  <a:srgbClr val="A5D6FF"/>
                </a:solidFill>
                <a:latin typeface="Consolas" panose="020B0609020204030204" charset="0"/>
              </a:rPr>
              <a:t>'Fused Image'</a:t>
            </a:r>
            <a:r>
              <a:rPr lang="en-US" sz="900" b="0">
                <a:solidFill>
                  <a:srgbClr val="C9D1D9"/>
                </a:solidFill>
                <a:latin typeface="Consolas" panose="020B0609020204030204" charset="0"/>
              </a:rPr>
              <a:t>)</a:t>
            </a:r>
          </a:p>
          <a:p>
            <a:pPr marL="0" marR="0" lvl="0" indent="0" rtl="0">
              <a:lnSpc>
                <a:spcPct val="100000"/>
              </a:lnSpc>
              <a:spcBef>
                <a:spcPts val="0"/>
              </a:spcBef>
              <a:spcAft>
                <a:spcPts val="0"/>
              </a:spcAft>
              <a:buNone/>
            </a:pPr>
            <a:r>
              <a:rPr lang="en-US" sz="900" b="0">
                <a:solidFill>
                  <a:srgbClr val="C9D1D9"/>
                </a:solidFill>
                <a:latin typeface="Consolas" panose="020B0609020204030204" charset="0"/>
              </a:rPr>
              <a:t>  </a:t>
            </a:r>
            <a:r>
              <a:rPr lang="en-US" sz="900" b="0">
                <a:solidFill>
                  <a:srgbClr val="FDAC54"/>
                </a:solidFill>
                <a:latin typeface="Consolas" panose="020B0609020204030204" charset="0"/>
              </a:rPr>
              <a:t>plt</a:t>
            </a:r>
            <a:r>
              <a:rPr lang="en-US" sz="900" b="0">
                <a:solidFill>
                  <a:srgbClr val="C9D1D9"/>
                </a:solidFill>
                <a:latin typeface="Consolas" panose="020B0609020204030204" charset="0"/>
              </a:rPr>
              <a:t>.</a:t>
            </a:r>
            <a:r>
              <a:rPr lang="en-US" sz="900" b="0">
                <a:solidFill>
                  <a:srgbClr val="D2A8FF"/>
                </a:solidFill>
                <a:latin typeface="Consolas" panose="020B0609020204030204" charset="0"/>
              </a:rPr>
              <a:t>imshow</a:t>
            </a:r>
            <a:r>
              <a:rPr lang="en-US" sz="900" b="0">
                <a:solidFill>
                  <a:srgbClr val="C9D1D9"/>
                </a:solidFill>
                <a:latin typeface="Consolas" panose="020B0609020204030204" charset="0"/>
              </a:rPr>
              <a:t>(</a:t>
            </a:r>
            <a:r>
              <a:rPr lang="en-US" sz="900" b="0">
                <a:solidFill>
                  <a:srgbClr val="FDAC54"/>
                </a:solidFill>
                <a:latin typeface="Consolas" panose="020B0609020204030204" charset="0"/>
              </a:rPr>
              <a:t>cv2</a:t>
            </a:r>
            <a:r>
              <a:rPr lang="en-US" sz="900" b="0">
                <a:solidFill>
                  <a:srgbClr val="C9D1D9"/>
                </a:solidFill>
                <a:latin typeface="Consolas" panose="020B0609020204030204" charset="0"/>
              </a:rPr>
              <a:t>.</a:t>
            </a:r>
            <a:r>
              <a:rPr lang="en-US" sz="900" b="0">
                <a:solidFill>
                  <a:srgbClr val="D2A8FF"/>
                </a:solidFill>
                <a:latin typeface="Consolas" panose="020B0609020204030204" charset="0"/>
              </a:rPr>
              <a:t>cvtColor</a:t>
            </a:r>
            <a:r>
              <a:rPr lang="en-US" sz="900" b="0">
                <a:solidFill>
                  <a:srgbClr val="C9D1D9"/>
                </a:solidFill>
                <a:latin typeface="Consolas" panose="020B0609020204030204" charset="0"/>
              </a:rPr>
              <a:t>(fused_image, </a:t>
            </a:r>
            <a:r>
              <a:rPr lang="en-US" sz="900" b="0">
                <a:solidFill>
                  <a:srgbClr val="FDAC54"/>
                </a:solidFill>
                <a:latin typeface="Consolas" panose="020B0609020204030204" charset="0"/>
              </a:rPr>
              <a:t>cv2</a:t>
            </a:r>
            <a:r>
              <a:rPr lang="en-US" sz="900" b="0">
                <a:solidFill>
                  <a:srgbClr val="C9D1D9"/>
                </a:solidFill>
                <a:latin typeface="Consolas" panose="020B0609020204030204" charset="0"/>
              </a:rPr>
              <a:t>.COLOR_BGR2RGB))</a:t>
            </a:r>
          </a:p>
          <a:p>
            <a:pPr marL="0" marR="0" lvl="0" indent="0" rtl="0">
              <a:lnSpc>
                <a:spcPct val="100000"/>
              </a:lnSpc>
              <a:spcBef>
                <a:spcPts val="0"/>
              </a:spcBef>
              <a:spcAft>
                <a:spcPts val="0"/>
              </a:spcAft>
              <a:buNone/>
            </a:pPr>
            <a:r>
              <a:rPr lang="en-US" sz="900" b="0">
                <a:solidFill>
                  <a:srgbClr val="C9D1D9"/>
                </a:solidFill>
                <a:latin typeface="Consolas" panose="020B0609020204030204" charset="0"/>
              </a:rPr>
              <a:t>  </a:t>
            </a:r>
            <a:r>
              <a:rPr lang="en-US" sz="900" b="0">
                <a:solidFill>
                  <a:srgbClr val="FDAC54"/>
                </a:solidFill>
                <a:latin typeface="Consolas" panose="020B0609020204030204" charset="0"/>
              </a:rPr>
              <a:t>plt</a:t>
            </a:r>
            <a:r>
              <a:rPr lang="en-US" sz="900" b="0">
                <a:solidFill>
                  <a:srgbClr val="C9D1D9"/>
                </a:solidFill>
                <a:latin typeface="Consolas" panose="020B0609020204030204" charset="0"/>
              </a:rPr>
              <a:t>.</a:t>
            </a:r>
            <a:r>
              <a:rPr lang="en-US" sz="900" b="0">
                <a:solidFill>
                  <a:srgbClr val="D2A8FF"/>
                </a:solidFill>
                <a:latin typeface="Consolas" panose="020B0609020204030204" charset="0"/>
              </a:rPr>
              <a:t>show</a:t>
            </a:r>
            <a:r>
              <a:rPr lang="en-US" sz="900" b="0">
                <a:solidFill>
                  <a:srgbClr val="C9D1D9"/>
                </a:solidFill>
                <a:latin typeface="Consolas" panose="020B0609020204030204" charset="0"/>
              </a:rPr>
              <a:t>()</a:t>
            </a:r>
            <a:endParaRPr lang="en-US" sz="900" b="0" dirty="0">
              <a:latin typeface="Consolas" panose="020B0609020204030204" charset="0"/>
              <a:ea typeface="Verdana" panose="020B0604030504040204" pitchFamily="34" charset="0"/>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2b12e713-2dca-40f0-9e5e-b71e83d0a0b8"/>
</p:tagLst>
</file>

<file path=ppt/tags/tag2.xml><?xml version="1.0" encoding="utf-8"?>
<p:tagLst xmlns:a="http://schemas.openxmlformats.org/drawingml/2006/main" xmlns:r="http://schemas.openxmlformats.org/officeDocument/2006/relationships" xmlns:p="http://schemas.openxmlformats.org/presentationml/2006/main">
  <p:tag name="TABLE_ENDDRAG_ORIGIN_RECT" val="940*439"/>
  <p:tag name="TABLE_ENDDRAG_RECT" val="5*94*940*439"/>
</p:tagLst>
</file>

<file path=ppt/tags/tag3.xml><?xml version="1.0" encoding="utf-8"?>
<p:tagLst xmlns:a="http://schemas.openxmlformats.org/drawingml/2006/main" xmlns:r="http://schemas.openxmlformats.org/officeDocument/2006/relationships" xmlns:p="http://schemas.openxmlformats.org/presentationml/2006/main">
  <p:tag name="TABLE_ENDDRAG_ORIGIN_RECT" val="923*182"/>
  <p:tag name="TABLE_ENDDRAG_RECT" val="25*59*923*182"/>
</p:tagLst>
</file>

<file path=ppt/theme/theme1.xml><?xml version="1.0" encoding="utf-8"?>
<a:theme xmlns:a="http://schemas.openxmlformats.org/drawingml/2006/main" name="Office Theme">
  <a:themeElements>
    <a:clrScheme name="Custom 77">
      <a:dk1>
        <a:srgbClr val="282828"/>
      </a:dk1>
      <a:lt1>
        <a:srgbClr val="FFFFFF"/>
      </a:lt1>
      <a:dk2>
        <a:srgbClr val="282828"/>
      </a:dk2>
      <a:lt2>
        <a:srgbClr val="FAFAFA"/>
      </a:lt2>
      <a:accent1>
        <a:srgbClr val="FFC639"/>
      </a:accent1>
      <a:accent2>
        <a:srgbClr val="F29B6B"/>
      </a:accent2>
      <a:accent3>
        <a:srgbClr val="CCD4FB"/>
      </a:accent3>
      <a:accent4>
        <a:srgbClr val="2B7158"/>
      </a:accent4>
      <a:accent5>
        <a:srgbClr val="456AB8"/>
      </a:accent5>
      <a:accent6>
        <a:srgbClr val="363836"/>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4124</Words>
  <Application>Microsoft Office PowerPoint</Application>
  <PresentationFormat>Widescreen</PresentationFormat>
  <Paragraphs>416</Paragraphs>
  <Slides>30</Slides>
  <Notes>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Montserrat</vt:lpstr>
      <vt:lpstr>Plus Jakarta Sans</vt:lpstr>
      <vt:lpstr>Open Sans</vt:lpstr>
      <vt:lpstr>Poppins SemiBold</vt:lpstr>
      <vt:lpstr>Aharoni</vt:lpstr>
      <vt:lpstr>Montserrat Medium</vt:lpstr>
      <vt:lpstr>Arial</vt:lpstr>
      <vt:lpstr>Times New Roman</vt:lpstr>
      <vt:lpstr>Verdana</vt:lpstr>
      <vt:lpstr>Calibri</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GITAM</dc:creator>
  <cp:lastModifiedBy>mohammad siddavatam</cp:lastModifiedBy>
  <cp:revision>39</cp:revision>
  <dcterms:created xsi:type="dcterms:W3CDTF">2022-05-23T07:15:00Z</dcterms:created>
  <dcterms:modified xsi:type="dcterms:W3CDTF">2025-03-18T18:25:20Z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15D712B0C37A49679161B0661A4F9DF4_12</vt:lpwstr>
  </property>
  <property fmtid="{D5CDD505-2E9C-101B-9397-08002B2CF9AE}" pid="3" name="KSOProductBuildVer">
    <vt:lpwstr>2057-12.2.0.20348</vt:lpwstr>
  </property>
</Properties>
</file>